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20" r:id="rId4"/>
    <p:sldId id="331" r:id="rId5"/>
    <p:sldId id="332" r:id="rId6"/>
    <p:sldId id="333" r:id="rId7"/>
    <p:sldId id="334" r:id="rId8"/>
    <p:sldId id="323" r:id="rId9"/>
    <p:sldId id="324" r:id="rId10"/>
    <p:sldId id="330" r:id="rId11"/>
    <p:sldId id="325" r:id="rId12"/>
    <p:sldId id="326" r:id="rId13"/>
    <p:sldId id="327" r:id="rId14"/>
    <p:sldId id="328" r:id="rId15"/>
    <p:sldId id="3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6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314D-3ACB-B329-AF64-D9D57AD99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6A4BA-2E4C-27AE-DCC7-0056291E3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E3BD4-84FA-AF17-5BFE-32185880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13ADD-F7F0-C75F-EAA7-33C28DA9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2B66C-7171-B48B-95AB-76C97B6F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3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8510-19CD-3C45-09FB-93ECEC6A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F1396-AB0C-FEA2-5CBA-86C79286B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9026-AC4D-0B36-E67F-A914DB59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9D8A-3873-DB72-0DF3-DD3A8D6A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41427-1C10-93C1-CDA3-5BFD1A47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1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7C8DFA-98CC-178E-DAD2-8C6C9421E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BE053-8410-A968-8565-734CE2039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C7BED-384A-1ABD-D1B6-4F741FEF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47069-B960-AC69-FCFC-3A9FF184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32DF1-4D00-EC3F-2C53-8318C115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A4AA-EF1E-E39A-8A9E-1E9A7713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ADC05-C6AC-4B7E-BE5E-20AEC448F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846B9-B5CB-605A-1D7F-15E73E6D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112F-AE0E-FB8F-8A90-741F747F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B2480-8547-FDF9-A9C4-12F38D1C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93DE-7B06-D34A-E5BB-176F2BFA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39557-ADA0-F784-CBF6-F71E4BB2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2E253-0D2E-BB44-CBB1-B820CF7A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E7A5-1E54-7D4A-E108-E427200C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5ADC-0584-0180-57C1-DC7E2FD6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7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A968-A214-7D48-D3A3-FD34FEC7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A76D-72F8-86C5-929A-0691CCDF8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15768-60C0-8AEC-01E8-C9ECF619C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8796B-126D-502D-0511-6F48C845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A4314-DC7B-3A60-692E-B2197408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ACA2E-B42E-D762-3AA0-8856171C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C2FE-B0FE-C1F2-2D48-5C39F168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C283B-8E26-56A9-62E3-A2AD61EC8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AB637-FC8D-4F1A-5C16-56E7BBBD9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AB390-5CEB-1C8A-D7D6-12D7DA9BB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1FA00-1465-A976-701F-CFF8F5D3F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F1673-6414-1328-2D02-BD9998CA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B32B2-4200-399C-4882-AD4D8760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38FCE-25B1-46DD-69D5-6135EF49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1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79FA-4F3A-475D-EA58-8C7A98C0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856D4-297D-CB3C-C615-FE1827FB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66B77-F6C8-E2E1-9841-6003E32C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804AC-E48D-1493-3E73-A96448C8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4AC92-90FC-3670-0150-5C934AD5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330DE-0069-71AC-BD2F-0DD25F3E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FAFD1-1EBD-B15F-3C1F-00C1CCE4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AED8-6D1C-851C-82AB-627A36B0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8D48-0C03-E9C4-2032-F088786B6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96208-1DF1-57F3-3037-ADD991DC2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EB324-D46A-693E-0B4E-DAFACAB5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050BA-6340-6C7C-2F28-1357D92A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5AF79-1611-CA79-021C-4C4DA7F9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5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7B43-6176-C052-9DE5-9307FBDD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2B6143-6BE8-85A9-4587-78849A39C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DFB0E-F329-6037-BA40-1C6AB8C95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FB245-72A8-A646-4064-B9BB693D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CD655-4698-4BAA-362E-950EAC64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376E6-C593-8CB1-CC8E-0F152734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4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7B6DA7-C4C8-8AEB-CCC6-B37D92A2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2D991-E2C1-B4C2-915A-0FA3E1D9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368AA-1C6B-11A2-9D63-E1CA835C0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097FD-A333-4F04-BF96-D57E92FACCDB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2CC0-AA1C-D210-2234-80BCCAC52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B303E-1ECB-4DB5-A740-4F716AC39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4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CD0B6A-0F36-6B87-27AF-3606B1280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3646107"/>
            <a:ext cx="9144000" cy="2343213"/>
          </a:xfrm>
        </p:spPr>
        <p:txBody>
          <a:bodyPr>
            <a:normAutofit/>
          </a:bodyPr>
          <a:lstStyle/>
          <a:p>
            <a:r>
              <a:rPr lang="en-GB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Romans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7E1BE51-587A-9724-43A8-CCFA6B992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6108193"/>
            <a:ext cx="9323832" cy="749807"/>
          </a:xfrm>
        </p:spPr>
        <p:txBody>
          <a:bodyPr>
            <a:noAutofit/>
          </a:bodyPr>
          <a:lstStyle/>
          <a:p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power of the Gospel</a:t>
            </a:r>
          </a:p>
        </p:txBody>
      </p:sp>
    </p:spTree>
    <p:extLst>
      <p:ext uri="{BB962C8B-B14F-4D97-AF65-F5344CB8AC3E}">
        <p14:creationId xmlns:p14="http://schemas.microsoft.com/office/powerpoint/2010/main" val="60586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D0A39F-5F2D-FC40-2E1F-0963C37D9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4AA965-8341-5309-776E-CA12B423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513"/>
            <a:ext cx="12192000" cy="564223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God has not finished with the Jews as a people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– v11</a:t>
            </a:r>
            <a:endParaRPr lang="en-GB" kern="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Israel’s rejection is the ‘Gentiles’ opportunity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– v11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Israel will recognise Jesus as Messiah and be saved </a:t>
            </a:r>
            <a:r>
              <a:rPr lang="en-GB" sz="1600" dirty="0"/>
              <a:t>– v25-26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sz="1600" dirty="0"/>
              <a:t>	</a:t>
            </a:r>
            <a:r>
              <a:rPr lang="en-GB" sz="3200" dirty="0">
                <a:latin typeface="Aptos" panose="020B0004020202020204" pitchFamily="34" charset="0"/>
              </a:rPr>
              <a:t>Who is ‘</a:t>
            </a:r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all Israel</a:t>
            </a:r>
            <a:r>
              <a:rPr lang="en-GB" sz="3200" dirty="0">
                <a:latin typeface="Aptos" panose="020B0004020202020204" pitchFamily="34" charset="0"/>
              </a:rPr>
              <a:t>’ </a:t>
            </a:r>
            <a:r>
              <a:rPr lang="en-GB" sz="2000" dirty="0">
                <a:latin typeface="Aptos" panose="020B0004020202020204" pitchFamily="34" charset="0"/>
              </a:rPr>
              <a:t>v25</a:t>
            </a:r>
            <a:endParaRPr lang="en-GB" sz="3200" dirty="0">
              <a:latin typeface="Aptos" panose="020B00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4568A4-297D-EB07-F718-9587357984BC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9A76DF1A-B8B9-85AC-CBD1-5FA3E47D689A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for the Jewish people?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11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9D18FB-7161-0956-9B85-5167BFC55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7658B6-0509-B8ED-87B6-7326CDB1C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513"/>
            <a:ext cx="12192000" cy="564223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God has not finished with the Jews as a people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– v11</a:t>
            </a:r>
            <a:endParaRPr lang="en-GB" kern="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Israel’s rejection is the ‘Gentiles’ opportunity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– v11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Israel will recognise Jesus as Messiah and be saved </a:t>
            </a:r>
            <a:r>
              <a:rPr lang="en-GB" sz="1600" dirty="0"/>
              <a:t>– v25-26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sz="1600" dirty="0"/>
              <a:t>	</a:t>
            </a:r>
            <a:r>
              <a:rPr lang="en-GB" sz="3200" dirty="0">
                <a:latin typeface="Aptos" panose="020B0004020202020204" pitchFamily="34" charset="0"/>
              </a:rPr>
              <a:t>Who is ‘</a:t>
            </a:r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all Israel</a:t>
            </a:r>
            <a:r>
              <a:rPr lang="en-GB" sz="3200" dirty="0">
                <a:latin typeface="Aptos" panose="020B0004020202020204" pitchFamily="34" charset="0"/>
              </a:rPr>
              <a:t>’ </a:t>
            </a:r>
            <a:r>
              <a:rPr lang="en-GB" sz="2000" dirty="0">
                <a:latin typeface="Aptos" panose="020B0004020202020204" pitchFamily="34" charset="0"/>
              </a:rPr>
              <a:t>v25</a:t>
            </a:r>
            <a:endParaRPr lang="en-GB" sz="3200" dirty="0">
              <a:latin typeface="Aptos" panose="020B0004020202020204" pitchFamily="34" charset="0"/>
            </a:endParaRPr>
          </a:p>
          <a:p>
            <a:pPr marL="1619250" lvl="2" indent="-366713">
              <a:lnSpc>
                <a:spcPct val="100000"/>
              </a:lnSpc>
              <a:spcBef>
                <a:spcPts val="1200"/>
              </a:spcBef>
              <a:buSzPct val="107000"/>
              <a:buFont typeface="+mj-lt"/>
              <a:buAutoNum type="alphaLcPeriod"/>
            </a:pPr>
            <a:r>
              <a:rPr lang="en-GB" sz="2400" b="1" dirty="0">
                <a:latin typeface="Aptos" panose="020B0004020202020204" pitchFamily="34" charset="0"/>
              </a:rPr>
              <a:t>All of God’s elect?  </a:t>
            </a:r>
            <a:r>
              <a:rPr lang="en-GB" dirty="0">
                <a:latin typeface="Aptos" panose="020B0004020202020204" pitchFamily="34" charset="0"/>
              </a:rPr>
              <a:t>Doesn’t  fit the context </a:t>
            </a:r>
            <a:endParaRPr lang="en-GB" sz="3000" dirty="0">
              <a:latin typeface="Aptos" panose="020B00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A33015-E603-65F6-1A62-39126206C881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1C38CB11-B8BD-F315-4625-DABDB2B7FBA8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for the Jewish people?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11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5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50A5B9-4387-806A-B86C-CE0EF0CB0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E6FDA50-4574-C6F8-CD08-5C6CB899E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513"/>
            <a:ext cx="12192000" cy="564223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God has not finished with the Jews as a people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– v11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Israel’s rejection is the ‘Gentiles’ opportunity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– v11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Israel will recognise Jesus as Messiah and be saved </a:t>
            </a:r>
            <a:r>
              <a:rPr lang="en-GB" sz="1600" dirty="0"/>
              <a:t>– v25-26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sz="1600" dirty="0"/>
              <a:t>	</a:t>
            </a:r>
            <a:r>
              <a:rPr lang="en-GB" sz="3200" dirty="0">
                <a:latin typeface="Aptos" panose="020B0004020202020204" pitchFamily="34" charset="0"/>
              </a:rPr>
              <a:t>Who is ‘</a:t>
            </a:r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all Israel</a:t>
            </a:r>
            <a:r>
              <a:rPr lang="en-GB" sz="3200" dirty="0">
                <a:latin typeface="Aptos" panose="020B0004020202020204" pitchFamily="34" charset="0"/>
              </a:rPr>
              <a:t>’ </a:t>
            </a:r>
            <a:r>
              <a:rPr lang="en-GB" sz="2000" dirty="0">
                <a:latin typeface="Aptos" panose="020B0004020202020204" pitchFamily="34" charset="0"/>
              </a:rPr>
              <a:t>v25</a:t>
            </a:r>
            <a:endParaRPr lang="en-GB" sz="3200" dirty="0">
              <a:latin typeface="Aptos" panose="020B0004020202020204" pitchFamily="34" charset="0"/>
            </a:endParaRPr>
          </a:p>
          <a:p>
            <a:pPr marL="1619250" lvl="2" indent="-366713">
              <a:lnSpc>
                <a:spcPct val="100000"/>
              </a:lnSpc>
              <a:spcBef>
                <a:spcPts val="1200"/>
              </a:spcBef>
              <a:buSzPct val="107000"/>
              <a:buFont typeface="+mj-lt"/>
              <a:buAutoNum type="alphaLcPeriod"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All of God’s elect? 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Doesn’t  fit the context </a:t>
            </a:r>
            <a:endParaRPr lang="en-GB" sz="3000" dirty="0">
              <a:solidFill>
                <a:schemeClr val="bg1">
                  <a:lumMod val="65000"/>
                </a:schemeClr>
              </a:solidFill>
              <a:latin typeface="Aptos" panose="020B0004020202020204" pitchFamily="34" charset="0"/>
            </a:endParaRPr>
          </a:p>
          <a:p>
            <a:pPr marL="1619250" lvl="2" indent="-366713">
              <a:lnSpc>
                <a:spcPct val="100000"/>
              </a:lnSpc>
              <a:spcBef>
                <a:spcPts val="1200"/>
              </a:spcBef>
              <a:buSzPct val="107000"/>
              <a:buFont typeface="+mj-lt"/>
              <a:buAutoNum type="alphaLcPeriod"/>
            </a:pPr>
            <a:r>
              <a:rPr lang="en-GB" sz="2400" b="1" dirty="0">
                <a:latin typeface="Aptos" panose="020B0004020202020204" pitchFamily="34" charset="0"/>
              </a:rPr>
              <a:t>Every Jew that’s ever lived? </a:t>
            </a:r>
            <a:r>
              <a:rPr lang="en-GB" dirty="0">
                <a:latin typeface="Aptos" panose="020B0004020202020204" pitchFamily="34" charset="0"/>
              </a:rPr>
              <a:t>Doesn’t fit salvation by faith in Jesus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C68ADB-106E-46FD-535E-1D310C27AFE8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962A1AFA-6612-2334-B0E4-EDEC361ADBD5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for the Jewish people?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11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7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99228-C384-85E7-6330-14313DC32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930856-F5D8-B65F-BE5F-BD2C3EC9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513"/>
            <a:ext cx="12192000" cy="564223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God has not finished with the Jews as a people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– v11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Israel’s rejection is the ‘Gentiles’ opportunity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– v11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Israel will recognise Jesus as Messiah and be saved </a:t>
            </a:r>
            <a:r>
              <a:rPr lang="en-GB" sz="1600" dirty="0"/>
              <a:t>– v25-26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sz="1600" dirty="0"/>
              <a:t>	</a:t>
            </a:r>
            <a:r>
              <a:rPr lang="en-GB" sz="3200" dirty="0">
                <a:latin typeface="Aptos" panose="020B0004020202020204" pitchFamily="34" charset="0"/>
              </a:rPr>
              <a:t>Who is ‘</a:t>
            </a:r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all Israel</a:t>
            </a:r>
            <a:r>
              <a:rPr lang="en-GB" sz="3200" dirty="0">
                <a:latin typeface="Aptos" panose="020B0004020202020204" pitchFamily="34" charset="0"/>
              </a:rPr>
              <a:t>’ </a:t>
            </a:r>
            <a:r>
              <a:rPr lang="en-GB" sz="2000" dirty="0">
                <a:latin typeface="Aptos" panose="020B0004020202020204" pitchFamily="34" charset="0"/>
              </a:rPr>
              <a:t>v25</a:t>
            </a:r>
            <a:endParaRPr lang="en-GB" sz="3200" dirty="0">
              <a:latin typeface="Aptos" panose="020B0004020202020204" pitchFamily="34" charset="0"/>
            </a:endParaRPr>
          </a:p>
          <a:p>
            <a:pPr marL="1619250" lvl="2" indent="-366713">
              <a:lnSpc>
                <a:spcPct val="100000"/>
              </a:lnSpc>
              <a:spcBef>
                <a:spcPts val="1200"/>
              </a:spcBef>
              <a:buSzPct val="107000"/>
              <a:buFont typeface="+mj-lt"/>
              <a:buAutoNum type="alphaLcPeriod"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All of God’s elect? 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Doesn’t  fit the context </a:t>
            </a:r>
            <a:endParaRPr lang="en-GB" sz="3000" dirty="0">
              <a:solidFill>
                <a:schemeClr val="bg1">
                  <a:lumMod val="65000"/>
                </a:schemeClr>
              </a:solidFill>
              <a:latin typeface="Aptos" panose="020B0004020202020204" pitchFamily="34" charset="0"/>
            </a:endParaRPr>
          </a:p>
          <a:p>
            <a:pPr marL="1619250" lvl="2" indent="-366713">
              <a:lnSpc>
                <a:spcPct val="100000"/>
              </a:lnSpc>
              <a:spcBef>
                <a:spcPts val="1200"/>
              </a:spcBef>
              <a:buSzPct val="107000"/>
              <a:buFont typeface="+mj-lt"/>
              <a:buAutoNum type="alphaLcPeriod"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Every Jew that’s ever lived?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Doesn’t fit salvation by faith in Jesus </a:t>
            </a:r>
          </a:p>
          <a:p>
            <a:pPr marL="1619250" lvl="2" indent="-366713">
              <a:lnSpc>
                <a:spcPct val="100000"/>
              </a:lnSpc>
              <a:spcBef>
                <a:spcPts val="1200"/>
              </a:spcBef>
              <a:buSzPct val="107000"/>
              <a:buFont typeface="+mj-lt"/>
              <a:buAutoNum type="alphaLcPeriod"/>
            </a:pPr>
            <a:r>
              <a:rPr lang="en-GB" sz="2400" b="1" dirty="0">
                <a:latin typeface="Aptos" panose="020B0004020202020204" pitchFamily="34" charset="0"/>
              </a:rPr>
              <a:t>Every Jew alive when at the time? </a:t>
            </a:r>
            <a:r>
              <a:rPr lang="en-GB" dirty="0">
                <a:latin typeface="Aptos" panose="020B0004020202020204" pitchFamily="34" charset="0"/>
              </a:rPr>
              <a:t>Possibly, as long as they all come to Jesus!</a:t>
            </a:r>
            <a:endParaRPr lang="en-GB" sz="3000" dirty="0">
              <a:latin typeface="Aptos" panose="020B00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B36E9E-3364-8B81-275A-6105EC7CA1A5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D4A0BCAA-D6BA-0136-E20F-E766A284338E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for the Jewish people?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11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1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CAF756-9751-67AE-209D-9B7DE0030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786543-F294-5A1D-096E-97B57E29B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513"/>
            <a:ext cx="12192000" cy="564223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God has not finished with the Jews as a people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– v11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Israel’s rejection is the ‘Gentiles’ opportunity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– v11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Israel will recognise Jesus as Messiah and be saved </a:t>
            </a:r>
            <a:r>
              <a:rPr lang="en-GB" sz="1600" dirty="0"/>
              <a:t>– v25-26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sz="1600" dirty="0"/>
              <a:t>	</a:t>
            </a:r>
            <a:r>
              <a:rPr lang="en-GB" sz="3200" dirty="0">
                <a:latin typeface="Aptos" panose="020B0004020202020204" pitchFamily="34" charset="0"/>
              </a:rPr>
              <a:t>Who is ‘</a:t>
            </a:r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all Israel</a:t>
            </a:r>
            <a:r>
              <a:rPr lang="en-GB" sz="3200" dirty="0">
                <a:latin typeface="Aptos" panose="020B0004020202020204" pitchFamily="34" charset="0"/>
              </a:rPr>
              <a:t>’ </a:t>
            </a:r>
            <a:r>
              <a:rPr lang="en-GB" sz="2000" dirty="0">
                <a:latin typeface="Aptos" panose="020B0004020202020204" pitchFamily="34" charset="0"/>
              </a:rPr>
              <a:t>v25</a:t>
            </a:r>
            <a:endParaRPr lang="en-GB" sz="3200" dirty="0">
              <a:latin typeface="Aptos" panose="020B0004020202020204" pitchFamily="34" charset="0"/>
            </a:endParaRPr>
          </a:p>
          <a:p>
            <a:pPr marL="1619250" lvl="2" indent="-366713">
              <a:lnSpc>
                <a:spcPct val="100000"/>
              </a:lnSpc>
              <a:spcBef>
                <a:spcPts val="1200"/>
              </a:spcBef>
              <a:buSzPct val="107000"/>
              <a:buFont typeface="+mj-lt"/>
              <a:buAutoNum type="alphaLcPeriod"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All of God’s elect? 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Doesn’t  fit the context </a:t>
            </a:r>
            <a:endParaRPr lang="en-GB" sz="3000" dirty="0">
              <a:solidFill>
                <a:schemeClr val="bg1">
                  <a:lumMod val="65000"/>
                </a:schemeClr>
              </a:solidFill>
              <a:latin typeface="Aptos" panose="020B0004020202020204" pitchFamily="34" charset="0"/>
            </a:endParaRPr>
          </a:p>
          <a:p>
            <a:pPr marL="1619250" lvl="2" indent="-366713">
              <a:lnSpc>
                <a:spcPct val="100000"/>
              </a:lnSpc>
              <a:spcBef>
                <a:spcPts val="1200"/>
              </a:spcBef>
              <a:buSzPct val="107000"/>
              <a:buFont typeface="+mj-lt"/>
              <a:buAutoNum type="alphaLcPeriod"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Every Jew that’s ever lived?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Doesn’t fit salvation by faith in Jesus </a:t>
            </a:r>
          </a:p>
          <a:p>
            <a:pPr marL="1619250" lvl="2" indent="-366713">
              <a:lnSpc>
                <a:spcPct val="100000"/>
              </a:lnSpc>
              <a:spcBef>
                <a:spcPts val="1200"/>
              </a:spcBef>
              <a:buSzPct val="107000"/>
              <a:buFont typeface="+mj-lt"/>
              <a:buAutoNum type="alphaLcPeriod"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Every Jew alive at the time?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Possibly, as long as they all come to Jesus!</a:t>
            </a:r>
            <a:endParaRPr lang="en-GB" sz="3000" dirty="0">
              <a:solidFill>
                <a:schemeClr val="bg1">
                  <a:lumMod val="65000"/>
                </a:schemeClr>
              </a:solidFill>
              <a:latin typeface="Aptos" panose="020B0004020202020204" pitchFamily="34" charset="0"/>
            </a:endParaRPr>
          </a:p>
          <a:p>
            <a:pPr marL="1619250" lvl="2" indent="-366713">
              <a:lnSpc>
                <a:spcPct val="100000"/>
              </a:lnSpc>
              <a:spcBef>
                <a:spcPts val="1200"/>
              </a:spcBef>
              <a:buSzPct val="107000"/>
              <a:buFont typeface="+mj-lt"/>
              <a:buAutoNum type="alphaLcPeriod"/>
            </a:pPr>
            <a:r>
              <a:rPr lang="en-GB" sz="2400" b="1" dirty="0">
                <a:latin typeface="Aptos" panose="020B0004020202020204" pitchFamily="34" charset="0"/>
              </a:rPr>
              <a:t>A vast number </a:t>
            </a:r>
            <a:r>
              <a:rPr lang="en-GB" sz="2400" b="1">
                <a:latin typeface="Aptos" panose="020B0004020202020204" pitchFamily="34" charset="0"/>
              </a:rPr>
              <a:t>of Jews alive </a:t>
            </a:r>
            <a:r>
              <a:rPr lang="en-GB" sz="2400" b="1" dirty="0">
                <a:latin typeface="Aptos" panose="020B0004020202020204" pitchFamily="34" charset="0"/>
              </a:rPr>
              <a:t>at the time  </a:t>
            </a:r>
            <a:r>
              <a:rPr lang="en-GB" dirty="0">
                <a:latin typeface="Aptos" panose="020B0004020202020204" pitchFamily="34" charset="0"/>
              </a:rPr>
              <a:t>- Most likely. Cp Dan 9v11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B66AA1-7351-638A-D094-5CB164EAAE2A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900CBDC0-7B78-09AE-7DCB-BFD3868FDB7C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for the Jewish people?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11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49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0CD45-62B3-09BA-23BD-6DF38D50C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044F9BC-08D9-2811-AE6E-6AB163A2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513"/>
            <a:ext cx="12192000" cy="564223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God has not finished with the Jews as a people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– v11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Israel’s rejection is the ‘Gentiles’ opportunity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– v11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Israel will recognise Jesus as Messiah and be saved 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– v25-26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There is and will be one true people of God </a:t>
            </a:r>
            <a:r>
              <a:rPr lang="en-GB" sz="2400" dirty="0"/>
              <a:t>- v17-24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EDE564-AB8E-B961-D55C-71C1A0B7FB04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3EC1BB99-A076-F8DD-8356-C999234A8914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for the Jewish people?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11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2A95C7-6EB7-4C37-9831-362B5DB7A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403DFE0-D247-35DA-8C15-0BFB68D5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92624"/>
            <a:ext cx="12192000" cy="18653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for the Jewish people?</a:t>
            </a:r>
            <a:br>
              <a:rPr lang="en-GB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Romans</a:t>
            </a:r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4174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AE71CA-4BA1-A2D8-3FB5-1FE85416E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45D4F41-A05A-2D32-0C49-3054441CE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513"/>
            <a:ext cx="12192000" cy="56422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God has not finished with the Jews as a people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2400" dirty="0">
                <a:latin typeface="Aptos" panose="020B0004020202020204" pitchFamily="34" charset="0"/>
              </a:rPr>
              <a:t>– v11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dirty="0"/>
              <a:t>	</a:t>
            </a: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09A377-88A5-9C6B-3CFE-F197DA6960C0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3755C68C-D88E-4C6D-B9AF-8F6C2EAD7D4D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for the Jewish people?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11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7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A9FBFE-5FE4-9314-2039-61DBA6449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86E732-FB58-9296-8AA4-E5F8D93FD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513"/>
            <a:ext cx="12192000" cy="56422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God has not finished with the Jews as a people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2400" dirty="0">
                <a:latin typeface="Aptos" panose="020B0004020202020204" pitchFamily="34" charset="0"/>
              </a:rPr>
              <a:t>– v11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dirty="0"/>
              <a:t>	Two pieces of evidence -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532DAA-A432-482A-F31F-1662116B28A5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86FAB9F0-12AA-BA98-B861-28859A95AC73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for the Jewish people?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11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0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CA3D8C-3797-391F-EFBB-6F6449EB5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BD46F0-BE57-2C28-A12B-BB7A77267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513"/>
            <a:ext cx="12192000" cy="56422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God has not finished with the Jews as a people</a:t>
            </a:r>
            <a:r>
              <a:rPr lang="en-GB" sz="3600" dirty="0">
                <a:latin typeface="Aptos" panose="020B0004020202020204" pitchFamily="34" charset="0"/>
              </a:rPr>
              <a:t> </a:t>
            </a:r>
            <a:r>
              <a:rPr lang="en-GB" sz="2400" dirty="0">
                <a:latin typeface="Aptos" panose="020B0004020202020204" pitchFamily="34" charset="0"/>
              </a:rPr>
              <a:t>– v11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dirty="0"/>
              <a:t>	Two pieces of evidence - </a:t>
            </a:r>
          </a:p>
          <a:p>
            <a:pPr marL="1435100" lvl="2" indent="-273050"/>
            <a:r>
              <a:rPr lang="en-GB" sz="2800" dirty="0"/>
              <a:t>Himself </a:t>
            </a:r>
            <a:r>
              <a:rPr lang="en-GB" sz="2400" dirty="0"/>
              <a:t>- v1-2 </a:t>
            </a:r>
            <a:endParaRPr lang="en-GB"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864A7F-6214-38A0-2933-A997E25F37FD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118FAA9B-5BF2-AA18-948F-296505214AC2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for the Jewish people?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11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5E202A-6365-21E5-3BD8-560A4181B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D5616A3-F52B-D76B-103D-F4F0BAA2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513"/>
            <a:ext cx="12192000" cy="56422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God has not finished with the Jews as a people</a:t>
            </a:r>
            <a:r>
              <a:rPr lang="en-GB" sz="3600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– v11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dirty="0"/>
              <a:t>	Two pieces of evidence - </a:t>
            </a:r>
          </a:p>
          <a:p>
            <a:pPr marL="1435100" lvl="2" indent="-273050"/>
            <a:r>
              <a:rPr lang="en-GB" sz="2800" dirty="0"/>
              <a:t>Himself </a:t>
            </a:r>
            <a:r>
              <a:rPr lang="en-GB" sz="2400" dirty="0"/>
              <a:t>- v1-2 </a:t>
            </a:r>
            <a:endParaRPr lang="en-GB" sz="2800" dirty="0"/>
          </a:p>
          <a:p>
            <a:pPr marL="1435100" lvl="2" indent="-273050"/>
            <a:r>
              <a:rPr lang="en-GB" sz="2800" dirty="0"/>
              <a:t>Elijah </a:t>
            </a:r>
            <a:r>
              <a:rPr lang="en-GB" sz="2400" dirty="0"/>
              <a:t>- v2-3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CC36B7-7B51-2A67-667C-70188E6D6826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478D34A4-B784-3DF6-EB8F-5301B748F399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for the Jewish people?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11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2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F999D-179D-9F56-6080-0BF477C5E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26D46D7-8CC3-BA8C-4590-AA8EC3E14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513"/>
            <a:ext cx="12192000" cy="56422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God has not finished with the Jews as a people</a:t>
            </a:r>
            <a:r>
              <a:rPr lang="en-GB" sz="36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– v11</a:t>
            </a:r>
            <a:endParaRPr lang="en-GB" sz="3600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dirty="0"/>
              <a:t>	Two pieces of evidence - </a:t>
            </a:r>
          </a:p>
          <a:p>
            <a:pPr marL="1435100" lvl="2" indent="-273050"/>
            <a:r>
              <a:rPr lang="en-GB" sz="2800" dirty="0"/>
              <a:t>Himself </a:t>
            </a:r>
            <a:r>
              <a:rPr lang="en-GB" sz="2400" dirty="0"/>
              <a:t>- v1-2 </a:t>
            </a:r>
            <a:endParaRPr lang="en-GB" sz="2800" dirty="0"/>
          </a:p>
          <a:p>
            <a:pPr marL="1435100" lvl="2" indent="-273050"/>
            <a:r>
              <a:rPr lang="en-GB" sz="2800" dirty="0"/>
              <a:t>Elijah </a:t>
            </a:r>
            <a:r>
              <a:rPr lang="en-GB" sz="2400" dirty="0"/>
              <a:t>- v2-3 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‘Don’t be fooled by appearances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</a:p>
          <a:p>
            <a:pPr marL="539750" lvl="0" indent="-53975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endParaRPr lang="en-GB" sz="2800" kern="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6B1D9-9285-EA00-CCA0-CDD3D19B3519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C71A80BB-8BC3-EDCF-6390-AE852BF35BB7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for the Jewish people?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11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4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740E5-7B5A-3C09-DC94-263F8E4EF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41FA83-6EBC-6B58-9AAC-B11A299E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513"/>
            <a:ext cx="12192000" cy="5642232"/>
          </a:xfrm>
        </p:spPr>
        <p:txBody>
          <a:bodyPr/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God has not finished with the Jews as a people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– v11</a:t>
            </a:r>
            <a:endParaRPr lang="en-GB" kern="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Israel’s rejection is the ‘Gentiles’ opportunity </a:t>
            </a:r>
            <a:r>
              <a:rPr lang="en-GB" sz="2400" dirty="0">
                <a:latin typeface="Aptos" panose="020B0004020202020204" pitchFamily="34" charset="0"/>
              </a:rPr>
              <a:t>– v11 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endParaRPr lang="en-GB" sz="3600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22A716-0B94-DAFE-2937-BD07E7DFAA39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0B50CDC5-41E4-D4BC-9E6F-3FE547DB2BC3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for the Jewish people?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11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97A6C-6676-BA13-B397-8C597E18F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17745D-B493-4CC2-E988-F63F72438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513"/>
            <a:ext cx="12192000" cy="564223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God has not finished with the Jews as a people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– v11</a:t>
            </a:r>
            <a:endParaRPr lang="en-GB" kern="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Israel’s rejection is the ‘Gentiles’ opportunity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– v11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Israel will recognise Jesus as Messiah and be saved </a:t>
            </a:r>
            <a:r>
              <a:rPr lang="en-GB" sz="1600" dirty="0"/>
              <a:t>– v25-26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FA9FCD-69C5-D165-4BD7-1D76BB71C262}"/>
              </a:ext>
            </a:extLst>
          </p:cNvPr>
          <p:cNvCxnSpPr/>
          <p:nvPr/>
        </p:nvCxnSpPr>
        <p:spPr>
          <a:xfrm>
            <a:off x="0" y="905256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9AF64CC0-A3F8-F6F0-D4DA-2981478A1A03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95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next for the Jewish people? </a:t>
            </a:r>
            <a:r>
              <a:rPr lang="en-GB" sz="30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Romans 11</a:t>
            </a:r>
            <a:endParaRPr lang="en-GB" sz="28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8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674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Aptos</vt:lpstr>
      <vt:lpstr>Arial</vt:lpstr>
      <vt:lpstr>Calibri</vt:lpstr>
      <vt:lpstr>Calibri Light</vt:lpstr>
      <vt:lpstr>Verdana</vt:lpstr>
      <vt:lpstr>Office Theme</vt:lpstr>
      <vt:lpstr>Romans</vt:lpstr>
      <vt:lpstr>What next for the Jewish people? Romans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Balmer</dc:creator>
  <cp:lastModifiedBy>Martin Aylett</cp:lastModifiedBy>
  <cp:revision>18</cp:revision>
  <dcterms:created xsi:type="dcterms:W3CDTF">2025-02-02T07:50:40Z</dcterms:created>
  <dcterms:modified xsi:type="dcterms:W3CDTF">2025-11-05T17:43:54Z</dcterms:modified>
</cp:coreProperties>
</file>