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8" r:id="rId3"/>
    <p:sldId id="257" r:id="rId4"/>
    <p:sldId id="258" r:id="rId5"/>
    <p:sldId id="259" r:id="rId6"/>
    <p:sldId id="260" r:id="rId7"/>
    <p:sldId id="261" r:id="rId8"/>
    <p:sldId id="262" r:id="rId9"/>
    <p:sldId id="264" r:id="rId10"/>
    <p:sldId id="265"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6"/>
  </p:normalViewPr>
  <p:slideViewPr>
    <p:cSldViewPr snapToGrid="0">
      <p:cViewPr varScale="1">
        <p:scale>
          <a:sx n="102" d="100"/>
          <a:sy n="102" d="100"/>
        </p:scale>
        <p:origin x="91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2/28/2025</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677149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2/28/2025</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628345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2/28/2025</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320348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2/28/2025</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138634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2/28/2025</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854604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2/28/2025</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02547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2/28/2025</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430925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2/28/2025</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233472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2/28/2025</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193290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2/28/2025</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488580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2/28/2025</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191643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2/28/2025</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127916"/>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8C048611-791A-466A-A5C1-B0415D43D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ABE7C0B-A2D9-4202-A524-532DA2E2D5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0B578146-4780-AF51-E543-006BB447DC37}"/>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DD0E884A-93C9-44E4-842F-5B6C251F8C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10EB31C-CD53-48C2-A9BE-DFB0681AE3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AF4CA3C-F810-0561-5EE3-098A57D8D18D}"/>
              </a:ext>
            </a:extLst>
          </p:cNvPr>
          <p:cNvSpPr txBox="1"/>
          <p:nvPr/>
        </p:nvSpPr>
        <p:spPr>
          <a:xfrm>
            <a:off x="1655497" y="2638840"/>
            <a:ext cx="10777538" cy="1892826"/>
          </a:xfrm>
          <a:prstGeom prst="rect">
            <a:avLst/>
          </a:prstGeom>
          <a:noFill/>
        </p:spPr>
        <p:txBody>
          <a:bodyPr wrap="square" rtlCol="0">
            <a:spAutoFit/>
          </a:bodyPr>
          <a:lstStyle/>
          <a:p>
            <a:pPr algn="just">
              <a:lnSpc>
                <a:spcPct val="150000"/>
              </a:lnSpc>
            </a:pPr>
            <a:r>
              <a:rPr lang="en-GB" sz="6600" u="none" strike="noStrike" dirty="0">
                <a:solidFill>
                  <a:srgbClr val="000000"/>
                </a:solidFill>
                <a:effectLst/>
                <a:latin typeface="Stratos LC Web" panose="02000000000000000000" pitchFamily="2" charset="0"/>
              </a:rPr>
              <a:t>“Who do you say I am?”</a:t>
            </a:r>
          </a:p>
          <a:p>
            <a:endParaRPr lang="en-US" dirty="0"/>
          </a:p>
        </p:txBody>
      </p:sp>
    </p:spTree>
    <p:extLst>
      <p:ext uri="{BB962C8B-B14F-4D97-AF65-F5344CB8AC3E}">
        <p14:creationId xmlns:p14="http://schemas.microsoft.com/office/powerpoint/2010/main" val="39522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D977331-DA19-BCBB-05FC-E9FAE1DF3234}"/>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8C5E95B2-3A52-3B8C-BAAE-658B37677B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B44380A-4AC1-1B22-81FE-00D5CB6394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713AAF70-A69C-3CCB-2257-EC8ACED0B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6B6B538-91A5-B87C-D31E-A71A72796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6083D3CA-F75B-5EBF-8809-5477C1E19509}"/>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149F342D-B1C8-1A9D-3CCE-FAB7FDE538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EBB02CF-2D21-9208-64BD-5F6AD51CD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218B649A-0AF2-B9F1-FE54-522BA3B402A8}"/>
              </a:ext>
            </a:extLst>
          </p:cNvPr>
          <p:cNvSpPr txBox="1"/>
          <p:nvPr/>
        </p:nvSpPr>
        <p:spPr>
          <a:xfrm>
            <a:off x="800100" y="985838"/>
            <a:ext cx="10715625" cy="5168018"/>
          </a:xfrm>
          <a:prstGeom prst="rect">
            <a:avLst/>
          </a:prstGeom>
          <a:noFill/>
        </p:spPr>
        <p:txBody>
          <a:bodyPr wrap="square" rtlCol="0">
            <a:spAutoFit/>
          </a:bodyPr>
          <a:lstStyle/>
          <a:p>
            <a:pPr algn="just">
              <a:lnSpc>
                <a:spcPct val="150000"/>
              </a:lnSpc>
            </a:pPr>
            <a:r>
              <a:rPr lang="en-GB" sz="3400" u="none" strike="noStrike" dirty="0">
                <a:solidFill>
                  <a:srgbClr val="000000"/>
                </a:solidFill>
                <a:effectLst/>
                <a:latin typeface="Stratos LC Web" panose="02000000000000000000" pitchFamily="2" charset="0"/>
              </a:rPr>
              <a:t>“Whoever wants to be my disciple must deny themselves and take up their cross and follow me. </a:t>
            </a:r>
            <a:r>
              <a:rPr lang="en-GB" sz="3400" u="none" strike="noStrike" baseline="30000" dirty="0">
                <a:solidFill>
                  <a:srgbClr val="000000"/>
                </a:solidFill>
                <a:effectLst/>
                <a:latin typeface="Stratos LC Web" panose="02000000000000000000" pitchFamily="2" charset="0"/>
              </a:rPr>
              <a:t>35 </a:t>
            </a:r>
            <a:r>
              <a:rPr lang="en-GB" sz="3400" u="none" strike="noStrike" dirty="0">
                <a:solidFill>
                  <a:srgbClr val="000000"/>
                </a:solidFill>
                <a:effectLst/>
                <a:latin typeface="Stratos LC Web" panose="02000000000000000000" pitchFamily="2" charset="0"/>
              </a:rPr>
              <a:t>For whoever wants to save their life will lose it, but whoever loses their life for me and for the gospel will save it. </a:t>
            </a:r>
            <a:r>
              <a:rPr lang="en-GB" sz="3400" u="none" strike="noStrike" baseline="30000" dirty="0">
                <a:solidFill>
                  <a:srgbClr val="000000"/>
                </a:solidFill>
                <a:effectLst/>
                <a:latin typeface="Stratos LC Web" panose="02000000000000000000" pitchFamily="2" charset="0"/>
              </a:rPr>
              <a:t>36 </a:t>
            </a:r>
            <a:r>
              <a:rPr lang="en-GB" sz="3400" u="none" strike="noStrike" dirty="0">
                <a:solidFill>
                  <a:srgbClr val="000000"/>
                </a:solidFill>
                <a:effectLst/>
                <a:latin typeface="Stratos LC Web" panose="02000000000000000000" pitchFamily="2" charset="0"/>
              </a:rPr>
              <a:t>What good is it for someone to gain the whole world, yet forfeit their soul?</a:t>
            </a:r>
          </a:p>
          <a:p>
            <a:pPr algn="just">
              <a:lnSpc>
                <a:spcPct val="150000"/>
              </a:lnSpc>
            </a:pPr>
            <a:endParaRPr lang="en-US" dirty="0"/>
          </a:p>
        </p:txBody>
      </p:sp>
    </p:spTree>
    <p:extLst>
      <p:ext uri="{BB962C8B-B14F-4D97-AF65-F5344CB8AC3E}">
        <p14:creationId xmlns:p14="http://schemas.microsoft.com/office/powerpoint/2010/main" val="2860725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B3A1EFB-2594-A06F-B51C-4DC0896B62F0}"/>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89D1FB20-D315-D7A8-FC49-C68AFD885E4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14D2A14-95E3-0999-FDFB-892B5CB4D3E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EFC79F2D-B350-008D-9964-979F6EDF9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2CE0884-47F2-BEE7-4A03-C6E330B439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9485A8EE-776F-59B6-34A9-DE37CFB4AE56}"/>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0592C1FB-6B7F-C07C-CE25-643F2B8E26A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A4747BC-9554-C923-C71C-6B3E89CA217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7CE9EB24-0468-9CE9-0098-885E006E0611}"/>
              </a:ext>
            </a:extLst>
          </p:cNvPr>
          <p:cNvSpPr txBox="1"/>
          <p:nvPr/>
        </p:nvSpPr>
        <p:spPr>
          <a:xfrm>
            <a:off x="800100" y="2969964"/>
            <a:ext cx="10715625" cy="992644"/>
          </a:xfrm>
          <a:prstGeom prst="rect">
            <a:avLst/>
          </a:prstGeom>
          <a:noFill/>
        </p:spPr>
        <p:txBody>
          <a:bodyPr wrap="square" rtlCol="0">
            <a:spAutoFit/>
          </a:bodyPr>
          <a:lstStyle/>
          <a:p>
            <a:pPr algn="just">
              <a:lnSpc>
                <a:spcPct val="150000"/>
              </a:lnSpc>
            </a:pPr>
            <a:r>
              <a:rPr lang="en-US" sz="4400" dirty="0">
                <a:effectLst/>
                <a:latin typeface="Stratos LC Web" panose="02000000000000000000" pitchFamily="2" charset="0"/>
                <a:ea typeface="Aptos" panose="020B0004020202020204" pitchFamily="34" charset="0"/>
                <a:cs typeface="Aptos Display" panose="020B0004020202020204" pitchFamily="34" charset="0"/>
              </a:rPr>
              <a:t>“ Who do you say I am ?”</a:t>
            </a:r>
            <a:r>
              <a:rPr lang="en-GB" sz="4400" dirty="0">
                <a:effectLst/>
              </a:rPr>
              <a:t> </a:t>
            </a:r>
            <a:endParaRPr lang="en-US" sz="4400" dirty="0"/>
          </a:p>
        </p:txBody>
      </p:sp>
    </p:spTree>
    <p:extLst>
      <p:ext uri="{BB962C8B-B14F-4D97-AF65-F5344CB8AC3E}">
        <p14:creationId xmlns:p14="http://schemas.microsoft.com/office/powerpoint/2010/main" val="2499308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0C9E034-0BFA-6D24-E52B-0E9475DE0277}"/>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1852BBB9-4E5F-4C5B-CB33-EDA9A35A6F0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234EE61-229E-A186-10C2-EC83F018A6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DCA746AF-3075-15DF-8EE1-0AC1B615E8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9FF411D-4048-B2B9-5CD7-B7958058D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F86D5800-CC7D-97EF-2B66-83FD6474E677}"/>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365B5A05-1A04-9ADD-1EA9-3D58B8BA09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56E3A6E-56C6-EC8B-D560-063AA0366B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886797F-87DE-0E90-A4B9-8439B907AC22}"/>
              </a:ext>
            </a:extLst>
          </p:cNvPr>
          <p:cNvSpPr txBox="1"/>
          <p:nvPr/>
        </p:nvSpPr>
        <p:spPr>
          <a:xfrm>
            <a:off x="707231" y="1047107"/>
            <a:ext cx="10777538" cy="5078313"/>
          </a:xfrm>
          <a:prstGeom prst="rect">
            <a:avLst/>
          </a:prstGeom>
          <a:noFill/>
        </p:spPr>
        <p:txBody>
          <a:bodyPr wrap="square" rtlCol="0">
            <a:spAutoFit/>
          </a:bodyPr>
          <a:lstStyle/>
          <a:p>
            <a:pPr algn="just">
              <a:lnSpc>
                <a:spcPct val="150000"/>
              </a:lnSpc>
            </a:pPr>
            <a:r>
              <a:rPr lang="en-GB" sz="3400" u="none" strike="noStrike" baseline="30000" dirty="0">
                <a:solidFill>
                  <a:srgbClr val="000000"/>
                </a:solidFill>
                <a:effectLst/>
                <a:latin typeface="Stratos LC Web" panose="02000000000000000000" pitchFamily="2" charset="0"/>
              </a:rPr>
              <a:t>27 </a:t>
            </a:r>
            <a:r>
              <a:rPr lang="en-GB" sz="3400" u="none" strike="noStrike" dirty="0">
                <a:solidFill>
                  <a:srgbClr val="000000"/>
                </a:solidFill>
                <a:effectLst/>
                <a:latin typeface="Stratos LC Web" panose="02000000000000000000" pitchFamily="2" charset="0"/>
              </a:rPr>
              <a:t>Jesus and his disciples went on to the villages around Caesarea Philippi. On the way he asked them, “Who do people say I am?” </a:t>
            </a:r>
            <a:r>
              <a:rPr lang="en-GB" sz="3400" u="none" strike="noStrike" baseline="30000" dirty="0">
                <a:solidFill>
                  <a:srgbClr val="000000"/>
                </a:solidFill>
                <a:effectLst/>
                <a:latin typeface="Stratos LC Web" panose="02000000000000000000" pitchFamily="2" charset="0"/>
              </a:rPr>
              <a:t>28 </a:t>
            </a:r>
            <a:r>
              <a:rPr lang="en-GB" sz="3400" u="none" strike="noStrike" dirty="0">
                <a:solidFill>
                  <a:srgbClr val="000000"/>
                </a:solidFill>
                <a:effectLst/>
                <a:latin typeface="Stratos LC Web" panose="02000000000000000000" pitchFamily="2" charset="0"/>
              </a:rPr>
              <a:t>They replied, “Some say John the Baptist; others say Elijah; and still others, one of the prophets.” </a:t>
            </a:r>
            <a:r>
              <a:rPr lang="en-GB" sz="3400" u="none" strike="noStrike" baseline="30000" dirty="0">
                <a:solidFill>
                  <a:srgbClr val="000000"/>
                </a:solidFill>
                <a:effectLst/>
                <a:latin typeface="Stratos LC Web" panose="02000000000000000000" pitchFamily="2" charset="0"/>
              </a:rPr>
              <a:t>29 </a:t>
            </a:r>
            <a:r>
              <a:rPr lang="en-GB" sz="3400" u="none" strike="noStrike" dirty="0">
                <a:solidFill>
                  <a:srgbClr val="000000"/>
                </a:solidFill>
                <a:effectLst/>
                <a:latin typeface="Stratos LC Web" panose="02000000000000000000" pitchFamily="2" charset="0"/>
              </a:rPr>
              <a:t>“But what about you?” he asked. “Who do you say I am?”</a:t>
            </a:r>
          </a:p>
          <a:p>
            <a:endParaRPr lang="en-US" dirty="0"/>
          </a:p>
        </p:txBody>
      </p:sp>
    </p:spTree>
    <p:extLst>
      <p:ext uri="{BB962C8B-B14F-4D97-AF65-F5344CB8AC3E}">
        <p14:creationId xmlns:p14="http://schemas.microsoft.com/office/powerpoint/2010/main" val="249586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83F3524-FF4C-B7FC-A338-7A4AF66CD0A6}"/>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A9DD437-0869-DB9F-4F0D-DBA66C6FD4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DBAB5B5-FB7C-5435-565A-CC2730BED6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F7298B19-2C3E-71B5-3A4C-8B1184D074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3537E89-0084-24BC-162C-9584BD8767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55C8CBFA-4003-388A-0D74-E7C1B934CBB3}"/>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5FC1BE98-BB46-B5B9-58F2-9744C33296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DB013AD-E065-8278-D3C1-E0C9CE9B3E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E34EB24A-FA27-817A-9125-CF254D084F87}"/>
              </a:ext>
            </a:extLst>
          </p:cNvPr>
          <p:cNvSpPr txBox="1"/>
          <p:nvPr/>
        </p:nvSpPr>
        <p:spPr>
          <a:xfrm>
            <a:off x="747900" y="723899"/>
            <a:ext cx="10715625" cy="5497018"/>
          </a:xfrm>
          <a:prstGeom prst="rect">
            <a:avLst/>
          </a:prstGeom>
          <a:noFill/>
        </p:spPr>
        <p:txBody>
          <a:bodyPr wrap="square" rtlCol="0">
            <a:spAutoFit/>
          </a:bodyPr>
          <a:lstStyle/>
          <a:p>
            <a:pPr algn="just">
              <a:lnSpc>
                <a:spcPct val="150000"/>
              </a:lnSpc>
            </a:pPr>
            <a:r>
              <a:rPr lang="en-GB" sz="3400" u="none" strike="noStrike" dirty="0">
                <a:solidFill>
                  <a:srgbClr val="000000"/>
                </a:solidFill>
                <a:effectLst/>
                <a:latin typeface="Stratos LC Web" panose="02000000000000000000" pitchFamily="2" charset="0"/>
              </a:rPr>
              <a:t>Peter answered, “You are the Messiah.” </a:t>
            </a:r>
            <a:r>
              <a:rPr lang="en-GB" sz="3400" u="none" strike="noStrike" baseline="30000" dirty="0">
                <a:solidFill>
                  <a:srgbClr val="000000"/>
                </a:solidFill>
                <a:effectLst/>
                <a:latin typeface="Stratos LC Web" panose="02000000000000000000" pitchFamily="2" charset="0"/>
              </a:rPr>
              <a:t>30 </a:t>
            </a:r>
            <a:r>
              <a:rPr lang="en-GB" sz="3400" u="none" strike="noStrike" dirty="0">
                <a:solidFill>
                  <a:srgbClr val="000000"/>
                </a:solidFill>
                <a:effectLst/>
                <a:latin typeface="Stratos LC Web" panose="02000000000000000000" pitchFamily="2" charset="0"/>
              </a:rPr>
              <a:t>Jesus warned them not to tell anyone about him. </a:t>
            </a:r>
            <a:r>
              <a:rPr lang="en-GB" sz="3400" u="none" strike="noStrike" baseline="30000" dirty="0">
                <a:solidFill>
                  <a:srgbClr val="000000"/>
                </a:solidFill>
                <a:effectLst/>
                <a:latin typeface="Stratos LC Web" panose="02000000000000000000" pitchFamily="2" charset="0"/>
              </a:rPr>
              <a:t>31 </a:t>
            </a:r>
            <a:r>
              <a:rPr lang="en-GB" sz="3400" u="none" strike="noStrike" dirty="0">
                <a:solidFill>
                  <a:srgbClr val="000000"/>
                </a:solidFill>
                <a:effectLst/>
                <a:latin typeface="Stratos LC Web" panose="02000000000000000000" pitchFamily="2" charset="0"/>
              </a:rPr>
              <a:t>He then began to teach them that the Son of Man must suffer many things and be rejected by the elders, the chief priests and the teachers of the law, and that he must be killed and after three days rise again. </a:t>
            </a:r>
            <a:endParaRPr lang="en-US" sz="3400" dirty="0"/>
          </a:p>
        </p:txBody>
      </p:sp>
    </p:spTree>
    <p:extLst>
      <p:ext uri="{BB962C8B-B14F-4D97-AF65-F5344CB8AC3E}">
        <p14:creationId xmlns:p14="http://schemas.microsoft.com/office/powerpoint/2010/main" val="2759759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B01CA0B-6EA2-A5AD-54BB-EAAD8A8F8B11}"/>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7B8B2792-ECBF-AEFF-B219-DA8C6760CC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01B1547-175B-5837-2A07-22A5382006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74B0BDF5-9C22-0CD9-D2F6-D7329B62A6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D9981CC-BB03-45E9-E72A-76B62AA63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41722416-6F09-4073-DFFE-A66F39E63E2F}"/>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1CFFF97B-C4E4-4D2C-1CAA-E6EE2C6FC2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54F911B-4DFD-BEA2-45D7-FE3632DA35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E81C0607-29B8-8190-046A-5EF3F3EE8A88}"/>
              </a:ext>
            </a:extLst>
          </p:cNvPr>
          <p:cNvSpPr txBox="1"/>
          <p:nvPr/>
        </p:nvSpPr>
        <p:spPr>
          <a:xfrm>
            <a:off x="747900" y="723899"/>
            <a:ext cx="10715625" cy="5497018"/>
          </a:xfrm>
          <a:prstGeom prst="rect">
            <a:avLst/>
          </a:prstGeom>
          <a:noFill/>
        </p:spPr>
        <p:txBody>
          <a:bodyPr wrap="square" rtlCol="0">
            <a:spAutoFit/>
          </a:bodyPr>
          <a:lstStyle/>
          <a:p>
            <a:pPr algn="just">
              <a:lnSpc>
                <a:spcPct val="150000"/>
              </a:lnSpc>
            </a:pPr>
            <a:r>
              <a:rPr lang="en-GB" sz="3400" u="none" strike="noStrike" baseline="30000" dirty="0">
                <a:solidFill>
                  <a:srgbClr val="000000"/>
                </a:solidFill>
                <a:effectLst/>
                <a:latin typeface="Stratos LC Web" panose="02000000000000000000" pitchFamily="2" charset="0"/>
              </a:rPr>
              <a:t>32 </a:t>
            </a:r>
            <a:r>
              <a:rPr lang="en-GB" sz="3400" u="none" strike="noStrike" dirty="0">
                <a:solidFill>
                  <a:srgbClr val="000000"/>
                </a:solidFill>
                <a:effectLst/>
                <a:latin typeface="Stratos LC Web" panose="02000000000000000000" pitchFamily="2" charset="0"/>
              </a:rPr>
              <a:t>He spoke plainly about this, and Peter took him aside and began to rebuke him. </a:t>
            </a:r>
            <a:r>
              <a:rPr lang="en-GB" sz="3400" u="none" strike="noStrike" baseline="30000" dirty="0">
                <a:solidFill>
                  <a:srgbClr val="000000"/>
                </a:solidFill>
                <a:effectLst/>
                <a:latin typeface="Stratos LC Web" panose="02000000000000000000" pitchFamily="2" charset="0"/>
              </a:rPr>
              <a:t>33 </a:t>
            </a:r>
            <a:r>
              <a:rPr lang="en-GB" sz="3400" u="none" strike="noStrike" dirty="0">
                <a:solidFill>
                  <a:srgbClr val="000000"/>
                </a:solidFill>
                <a:effectLst/>
                <a:latin typeface="Stratos LC Web" panose="02000000000000000000" pitchFamily="2" charset="0"/>
              </a:rPr>
              <a:t>But when Jesus turned and looked at his disciples, he rebuked Peter. “Get behind me, Satan!” he said. “You do not have in mind the concerns of God, but merely human concerns.” </a:t>
            </a:r>
            <a:r>
              <a:rPr lang="en-GB" sz="3400" u="none" strike="noStrike" baseline="30000" dirty="0">
                <a:solidFill>
                  <a:srgbClr val="000000"/>
                </a:solidFill>
                <a:effectLst/>
                <a:latin typeface="Stratos LC Web" panose="02000000000000000000" pitchFamily="2" charset="0"/>
              </a:rPr>
              <a:t>34 </a:t>
            </a:r>
            <a:r>
              <a:rPr lang="en-GB" sz="3400" u="none" strike="noStrike" dirty="0">
                <a:solidFill>
                  <a:srgbClr val="000000"/>
                </a:solidFill>
                <a:effectLst/>
                <a:latin typeface="Stratos LC Web" panose="02000000000000000000" pitchFamily="2" charset="0"/>
              </a:rPr>
              <a:t>Then he called the crowd to him along with his disciples and said: </a:t>
            </a:r>
            <a:endParaRPr lang="en-US" dirty="0"/>
          </a:p>
        </p:txBody>
      </p:sp>
    </p:spTree>
    <p:extLst>
      <p:ext uri="{BB962C8B-B14F-4D97-AF65-F5344CB8AC3E}">
        <p14:creationId xmlns:p14="http://schemas.microsoft.com/office/powerpoint/2010/main" val="3721842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A15201B-2452-F48E-4C23-04324A1B78DF}"/>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7A2A6D9-DCCC-C941-0403-972F8A3C1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82102FB-33D3-D3D7-6C1B-7ECF797174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48D05A38-9A13-441C-CB59-2420683A69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15EF8F9-7B47-0864-5CFF-5AAFFAC86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56F6E91C-8161-FE9F-4EAC-2534796A532B}"/>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C1859AEA-F0FA-E84C-279F-9570F18A52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43DB3C9-74EE-9C0A-77AF-F0BCF958A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2436B0F3-19AB-6C3F-612F-649FF3F492CB}"/>
              </a:ext>
            </a:extLst>
          </p:cNvPr>
          <p:cNvSpPr txBox="1"/>
          <p:nvPr/>
        </p:nvSpPr>
        <p:spPr>
          <a:xfrm>
            <a:off x="800100" y="985838"/>
            <a:ext cx="10715625" cy="5168018"/>
          </a:xfrm>
          <a:prstGeom prst="rect">
            <a:avLst/>
          </a:prstGeom>
          <a:noFill/>
        </p:spPr>
        <p:txBody>
          <a:bodyPr wrap="square" rtlCol="0">
            <a:spAutoFit/>
          </a:bodyPr>
          <a:lstStyle/>
          <a:p>
            <a:pPr algn="just">
              <a:lnSpc>
                <a:spcPct val="150000"/>
              </a:lnSpc>
            </a:pPr>
            <a:r>
              <a:rPr lang="en-GB" sz="3400" u="none" strike="noStrike" dirty="0">
                <a:solidFill>
                  <a:srgbClr val="000000"/>
                </a:solidFill>
                <a:effectLst/>
                <a:latin typeface="Stratos LC Web" panose="02000000000000000000" pitchFamily="2" charset="0"/>
              </a:rPr>
              <a:t>“Whoever wants to be my disciple must deny themselves and take up their cross and follow me. </a:t>
            </a:r>
            <a:r>
              <a:rPr lang="en-GB" sz="3400" u="none" strike="noStrike" baseline="30000" dirty="0">
                <a:solidFill>
                  <a:srgbClr val="000000"/>
                </a:solidFill>
                <a:effectLst/>
                <a:latin typeface="Stratos LC Web" panose="02000000000000000000" pitchFamily="2" charset="0"/>
              </a:rPr>
              <a:t>35 </a:t>
            </a:r>
            <a:r>
              <a:rPr lang="en-GB" sz="3400" u="none" strike="noStrike" dirty="0">
                <a:solidFill>
                  <a:srgbClr val="000000"/>
                </a:solidFill>
                <a:effectLst/>
                <a:latin typeface="Stratos LC Web" panose="02000000000000000000" pitchFamily="2" charset="0"/>
              </a:rPr>
              <a:t>For whoever wants to save their life will lose it, but whoever loses their life for me and for the gospel will save it. </a:t>
            </a:r>
            <a:r>
              <a:rPr lang="en-GB" sz="3400" u="none" strike="noStrike" baseline="30000" dirty="0">
                <a:solidFill>
                  <a:srgbClr val="000000"/>
                </a:solidFill>
                <a:effectLst/>
                <a:latin typeface="Stratos LC Web" panose="02000000000000000000" pitchFamily="2" charset="0"/>
              </a:rPr>
              <a:t>36 </a:t>
            </a:r>
            <a:r>
              <a:rPr lang="en-GB" sz="3400" u="none" strike="noStrike" dirty="0">
                <a:solidFill>
                  <a:srgbClr val="000000"/>
                </a:solidFill>
                <a:effectLst/>
                <a:latin typeface="Stratos LC Web" panose="02000000000000000000" pitchFamily="2" charset="0"/>
              </a:rPr>
              <a:t>What good is it for someone to gain the whole world, yet forfeit their soul?</a:t>
            </a:r>
          </a:p>
          <a:p>
            <a:pPr algn="just">
              <a:lnSpc>
                <a:spcPct val="150000"/>
              </a:lnSpc>
            </a:pPr>
            <a:endParaRPr lang="en-US" dirty="0"/>
          </a:p>
        </p:txBody>
      </p:sp>
    </p:spTree>
    <p:extLst>
      <p:ext uri="{BB962C8B-B14F-4D97-AF65-F5344CB8AC3E}">
        <p14:creationId xmlns:p14="http://schemas.microsoft.com/office/powerpoint/2010/main" val="1648122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7E09B25-CD7E-4B34-3621-43C58D2EF1C9}"/>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22A7651F-FD48-7628-A5F2-7043CDA20E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080BF5D-774B-CA4A-8864-C10FD5115B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964F4B68-13F7-AC2D-DB82-CC5E2647D2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D0B805-70D5-ABD0-BC2E-8C64342A07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AEA12D51-1ED6-D787-B633-0510F36AC518}"/>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0DD05D55-C1CE-282E-5536-4D254DDF2E8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F3C154B-A475-EB39-011E-0F56F50FB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2B005FE6-DAB1-72C8-A34C-2CB2720BEABD}"/>
              </a:ext>
            </a:extLst>
          </p:cNvPr>
          <p:cNvSpPr txBox="1"/>
          <p:nvPr/>
        </p:nvSpPr>
        <p:spPr>
          <a:xfrm>
            <a:off x="800100" y="2969964"/>
            <a:ext cx="10715625" cy="992644"/>
          </a:xfrm>
          <a:prstGeom prst="rect">
            <a:avLst/>
          </a:prstGeom>
          <a:noFill/>
        </p:spPr>
        <p:txBody>
          <a:bodyPr wrap="square" rtlCol="0">
            <a:spAutoFit/>
          </a:bodyPr>
          <a:lstStyle/>
          <a:p>
            <a:pPr algn="just">
              <a:lnSpc>
                <a:spcPct val="150000"/>
              </a:lnSpc>
            </a:pPr>
            <a:r>
              <a:rPr lang="en-US" sz="4400" dirty="0">
                <a:effectLst/>
                <a:latin typeface="Stratos LC Web" panose="02000000000000000000" pitchFamily="2" charset="0"/>
                <a:ea typeface="Aptos" panose="020B0004020202020204" pitchFamily="34" charset="0"/>
                <a:cs typeface="Aptos Display" panose="020B0004020202020204" pitchFamily="34" charset="0"/>
              </a:rPr>
              <a:t>“ What has it cost you to be a Christian ?”</a:t>
            </a:r>
            <a:r>
              <a:rPr lang="en-GB" sz="4400" dirty="0">
                <a:effectLst/>
              </a:rPr>
              <a:t> </a:t>
            </a:r>
            <a:endParaRPr lang="en-US" sz="4400" dirty="0"/>
          </a:p>
        </p:txBody>
      </p:sp>
    </p:spTree>
    <p:extLst>
      <p:ext uri="{BB962C8B-B14F-4D97-AF65-F5344CB8AC3E}">
        <p14:creationId xmlns:p14="http://schemas.microsoft.com/office/powerpoint/2010/main" val="1889234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13E8373-20C0-D5F6-75A4-A09BC3EBA920}"/>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31E86C70-AD69-50BF-E976-F21A02883E9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27D9A36-1A3A-9767-F5A0-DE29786A475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3565C0F2-4747-E6FA-E5DC-9A414DE91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B787579-CC7A-6236-D88F-7765A4AAA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0A19F1DF-364F-CA66-A34E-E1DE8F261F9F}"/>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759BBF27-C277-A0B5-A3E2-6F0B72D5D5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6E17879-A9EE-DF44-9CA8-CC897C112C5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E4DC5AB-971C-BA6D-8FAD-54B657FC2E51}"/>
              </a:ext>
            </a:extLst>
          </p:cNvPr>
          <p:cNvSpPr txBox="1"/>
          <p:nvPr/>
        </p:nvSpPr>
        <p:spPr>
          <a:xfrm>
            <a:off x="800100" y="1447791"/>
            <a:ext cx="10715625" cy="4039632"/>
          </a:xfrm>
          <a:prstGeom prst="rect">
            <a:avLst/>
          </a:prstGeom>
          <a:noFill/>
        </p:spPr>
        <p:txBody>
          <a:bodyPr wrap="square" rtlCol="0">
            <a:spAutoFit/>
          </a:bodyPr>
          <a:lstStyle/>
          <a:p>
            <a:pPr algn="just">
              <a:lnSpc>
                <a:spcPct val="150000"/>
              </a:lnSpc>
            </a:pPr>
            <a:r>
              <a:rPr lang="en-GB" sz="4400" u="none" strike="noStrike" baseline="30000" dirty="0">
                <a:solidFill>
                  <a:srgbClr val="000000"/>
                </a:solidFill>
                <a:effectLst/>
                <a:latin typeface="Stratos LC Web" panose="02000000000000000000" pitchFamily="2" charset="0"/>
              </a:rPr>
              <a:t>27 </a:t>
            </a:r>
            <a:r>
              <a:rPr lang="en-GB" sz="4400" u="none" strike="noStrike" dirty="0">
                <a:solidFill>
                  <a:srgbClr val="000000"/>
                </a:solidFill>
                <a:effectLst/>
                <a:latin typeface="Stratos LC Web" panose="02000000000000000000" pitchFamily="2" charset="0"/>
              </a:rPr>
              <a:t>Jesus and his disciples went on to the villages around Caesarea Philippi. On the way he asked them, “Who do people say I am?”</a:t>
            </a:r>
            <a:endParaRPr lang="en-US" sz="4400" dirty="0"/>
          </a:p>
        </p:txBody>
      </p:sp>
    </p:spTree>
    <p:extLst>
      <p:ext uri="{BB962C8B-B14F-4D97-AF65-F5344CB8AC3E}">
        <p14:creationId xmlns:p14="http://schemas.microsoft.com/office/powerpoint/2010/main" val="3389665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3613937-2761-03E1-CB4B-8DD93194E157}"/>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86ED453-131F-58E3-03CD-93B63FD4D7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B2ABEFB-AC2C-57EB-4266-538D3953094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AB850C1-654B-BBCA-6BF0-29C484CAE3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1F1D87D-F7AD-1D57-CE71-A099E1B77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0F38E6D5-B3E7-F2BF-F5C2-9993BCBA499D}"/>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586187A0-232D-E6F6-AB3B-782F1B8A5E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C23F7FB-BBD0-475E-E664-89AFCEB4D6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C59E8476-F88B-2CBC-1049-CE348621CBC3}"/>
              </a:ext>
            </a:extLst>
          </p:cNvPr>
          <p:cNvSpPr txBox="1"/>
          <p:nvPr/>
        </p:nvSpPr>
        <p:spPr>
          <a:xfrm>
            <a:off x="800100" y="2549730"/>
            <a:ext cx="10715625" cy="2008307"/>
          </a:xfrm>
          <a:prstGeom prst="rect">
            <a:avLst/>
          </a:prstGeom>
          <a:noFill/>
        </p:spPr>
        <p:txBody>
          <a:bodyPr wrap="square" rtlCol="0">
            <a:spAutoFit/>
          </a:bodyPr>
          <a:lstStyle/>
          <a:p>
            <a:pPr algn="just">
              <a:lnSpc>
                <a:spcPct val="150000"/>
              </a:lnSpc>
            </a:pPr>
            <a:r>
              <a:rPr lang="en-GB" sz="4400" u="none" strike="noStrike" baseline="30000" dirty="0">
                <a:solidFill>
                  <a:srgbClr val="000000"/>
                </a:solidFill>
                <a:effectLst/>
                <a:latin typeface="Stratos LC Web" panose="02000000000000000000" pitchFamily="2" charset="0"/>
              </a:rPr>
              <a:t>29 </a:t>
            </a:r>
            <a:r>
              <a:rPr lang="en-GB" sz="4400" u="none" strike="noStrike" dirty="0">
                <a:solidFill>
                  <a:srgbClr val="000000"/>
                </a:solidFill>
                <a:effectLst/>
                <a:latin typeface="Stratos LC Web" panose="02000000000000000000" pitchFamily="2" charset="0"/>
              </a:rPr>
              <a:t>“But what about you?” he asked. “Who do you say I am?”</a:t>
            </a:r>
            <a:endParaRPr lang="en-US" sz="4400" dirty="0"/>
          </a:p>
        </p:txBody>
      </p:sp>
    </p:spTree>
    <p:extLst>
      <p:ext uri="{BB962C8B-B14F-4D97-AF65-F5344CB8AC3E}">
        <p14:creationId xmlns:p14="http://schemas.microsoft.com/office/powerpoint/2010/main" val="736103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C919F5D-EA52-355D-3FCD-0B0B6A7D7E19}"/>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216E87D-E259-3CE8-6C43-2D6BA2D69A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8371D72-0E11-B8FF-1520-1D9B9D89532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F439C238-CD9B-45DD-33D3-4DDF7209A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46058CB-D821-9581-76FC-AEF5B3D35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bstract watercolor pattern on a white background">
            <a:extLst>
              <a:ext uri="{FF2B5EF4-FFF2-40B4-BE49-F238E27FC236}">
                <a16:creationId xmlns:a16="http://schemas.microsoft.com/office/drawing/2014/main" id="{B5076F6F-85E0-CB11-274D-A0997BC3D142}"/>
              </a:ext>
            </a:extLst>
          </p:cNvPr>
          <p:cNvPicPr>
            <a:picLocks noChangeAspect="1"/>
          </p:cNvPicPr>
          <p:nvPr/>
        </p:nvPicPr>
        <p:blipFill>
          <a:blip r:embed="rId2">
            <a:alphaModFix amt="72000"/>
          </a:blip>
          <a:srcRect t="14644" b="1086"/>
          <a:stretch/>
        </p:blipFill>
        <p:spPr>
          <a:xfrm>
            <a:off x="20" y="10"/>
            <a:ext cx="12191980" cy="6857990"/>
          </a:xfrm>
          <a:prstGeom prst="rect">
            <a:avLst/>
          </a:prstGeom>
        </p:spPr>
      </p:pic>
      <p:cxnSp>
        <p:nvCxnSpPr>
          <p:cNvPr id="15" name="Straight Connector 14">
            <a:extLst>
              <a:ext uri="{FF2B5EF4-FFF2-40B4-BE49-F238E27FC236}">
                <a16:creationId xmlns:a16="http://schemas.microsoft.com/office/drawing/2014/main" id="{51CD20AD-8ABE-89C0-A0E3-D4AD74AF9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2573A73-69C5-9093-ED25-38F3CA691C2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DC8B49B6-B059-5E10-80B0-B83C0E5DBB2B}"/>
              </a:ext>
            </a:extLst>
          </p:cNvPr>
          <p:cNvSpPr txBox="1"/>
          <p:nvPr/>
        </p:nvSpPr>
        <p:spPr>
          <a:xfrm>
            <a:off x="800100" y="1917015"/>
            <a:ext cx="10715625" cy="3023969"/>
          </a:xfrm>
          <a:prstGeom prst="rect">
            <a:avLst/>
          </a:prstGeom>
          <a:noFill/>
        </p:spPr>
        <p:txBody>
          <a:bodyPr wrap="square" rtlCol="0">
            <a:spAutoFit/>
          </a:bodyPr>
          <a:lstStyle/>
          <a:p>
            <a:pPr algn="just">
              <a:lnSpc>
                <a:spcPct val="150000"/>
              </a:lnSpc>
            </a:pPr>
            <a:r>
              <a:rPr lang="en-GB" sz="4400" u="none" strike="noStrike" baseline="30000" dirty="0">
                <a:solidFill>
                  <a:srgbClr val="000000"/>
                </a:solidFill>
                <a:effectLst/>
                <a:latin typeface="Stratos LC Web" panose="02000000000000000000" pitchFamily="2" charset="0"/>
              </a:rPr>
              <a:t>29 </a:t>
            </a:r>
            <a:r>
              <a:rPr lang="en-GB" sz="4400" u="none" strike="noStrike" dirty="0">
                <a:solidFill>
                  <a:srgbClr val="000000"/>
                </a:solidFill>
                <a:effectLst/>
                <a:latin typeface="Stratos LC Web" panose="02000000000000000000" pitchFamily="2" charset="0"/>
              </a:rPr>
              <a:t>“But what about you?” he asked. “Who do you say I am?” Peter answered, “You are the Messiah.” </a:t>
            </a:r>
            <a:endParaRPr lang="en-US" sz="4400" dirty="0"/>
          </a:p>
        </p:txBody>
      </p:sp>
    </p:spTree>
    <p:extLst>
      <p:ext uri="{BB962C8B-B14F-4D97-AF65-F5344CB8AC3E}">
        <p14:creationId xmlns:p14="http://schemas.microsoft.com/office/powerpoint/2010/main" val="991347909"/>
      </p:ext>
    </p:extLst>
  </p:cSld>
  <p:clrMapOvr>
    <a:masterClrMapping/>
  </p:clrMapOvr>
</p:sld>
</file>

<file path=ppt/theme/theme1.xml><?xml version="1.0" encoding="utf-8"?>
<a:theme xmlns:a="http://schemas.openxmlformats.org/drawingml/2006/main" name="ChronicleVTI">
  <a:themeElements>
    <a:clrScheme name="AnalogousFromDarkSeedLeftStep">
      <a:dk1>
        <a:srgbClr val="000000"/>
      </a:dk1>
      <a:lt1>
        <a:srgbClr val="FFFFFF"/>
      </a:lt1>
      <a:dk2>
        <a:srgbClr val="1B2830"/>
      </a:dk2>
      <a:lt2>
        <a:srgbClr val="F1F3F0"/>
      </a:lt2>
      <a:accent1>
        <a:srgbClr val="A629E7"/>
      </a:accent1>
      <a:accent2>
        <a:srgbClr val="592FD9"/>
      </a:accent2>
      <a:accent3>
        <a:srgbClr val="294AE7"/>
      </a:accent3>
      <a:accent4>
        <a:srgbClr val="1787D5"/>
      </a:accent4>
      <a:accent5>
        <a:srgbClr val="22BFBE"/>
      </a:accent5>
      <a:accent6>
        <a:srgbClr val="16C67B"/>
      </a:accent6>
      <a:hlink>
        <a:srgbClr val="3897A9"/>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0</TotalTime>
  <Words>441</Words>
  <Application>Microsoft Office PowerPoint</Application>
  <PresentationFormat>Widescreen</PresentationFormat>
  <Paragraphs>11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Calisto MT</vt:lpstr>
      <vt:lpstr>Stratos LC Web</vt:lpstr>
      <vt:lpstr>Univers Condensed</vt:lpstr>
      <vt:lpstr>ChronicleVTI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MATT LEVETT</dc:creator>
  <cp:lastModifiedBy>Martin Aylett</cp:lastModifiedBy>
  <cp:revision>5</cp:revision>
  <dcterms:created xsi:type="dcterms:W3CDTF">2025-01-29T09:46:48Z</dcterms:created>
  <dcterms:modified xsi:type="dcterms:W3CDTF">2025-02-28T15:20:41Z</dcterms:modified>
</cp:coreProperties>
</file>