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305" r:id="rId3"/>
    <p:sldId id="343" r:id="rId4"/>
    <p:sldId id="344" r:id="rId5"/>
    <p:sldId id="345" r:id="rId6"/>
    <p:sldId id="366" r:id="rId7"/>
    <p:sldId id="347" r:id="rId8"/>
    <p:sldId id="351" r:id="rId9"/>
    <p:sldId id="327" r:id="rId10"/>
    <p:sldId id="349" r:id="rId11"/>
    <p:sldId id="348" r:id="rId12"/>
    <p:sldId id="367" r:id="rId13"/>
    <p:sldId id="352" r:id="rId14"/>
    <p:sldId id="350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3" r:id="rId25"/>
    <p:sldId id="362" r:id="rId26"/>
    <p:sldId id="364" r:id="rId27"/>
    <p:sldId id="3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Balmer" initials="SB" lastIdx="1" clrIdx="0">
    <p:extLst>
      <p:ext uri="{19B8F6BF-5375-455C-9EA6-DF929625EA0E}">
        <p15:presenceInfo xmlns:p15="http://schemas.microsoft.com/office/powerpoint/2012/main" userId="4d1e5530233766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40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5849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2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6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3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2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7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43379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43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2C628C-D2D8-4806-AEF2-D403291403C1}" type="datetimeFigureOut">
              <a:rPr lang="en-US" smtClean="0"/>
              <a:t>3/10/2026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DED684-A45B-4AA9-A534-D862BD14E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6910" y="2045143"/>
            <a:ext cx="8077200" cy="1673352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en-GB" b="1" dirty="0"/>
              <a:t>The Letter of James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71810"/>
            <a:ext cx="8077200" cy="714380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‘Marks of Maturity’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47658-3D02-114F-8B6A-AA5272CA432A}"/>
              </a:ext>
            </a:extLst>
          </p:cNvPr>
          <p:cNvSpPr txBox="1"/>
          <p:nvPr/>
        </p:nvSpPr>
        <p:spPr>
          <a:xfrm>
            <a:off x="1271464" y="5301208"/>
            <a:ext cx="96490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#9 – Following wisdom from above</a:t>
            </a:r>
          </a:p>
          <a:p>
            <a:pPr algn="ctr"/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3v13-18)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A191A-A835-25AA-CAD8-210CBBE86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F0A316-F262-DAAD-A0CB-C97786D79BDE}"/>
              </a:ext>
            </a:extLst>
          </p:cNvPr>
          <p:cNvSpPr txBox="1"/>
          <p:nvPr/>
        </p:nvSpPr>
        <p:spPr>
          <a:xfrm>
            <a:off x="0" y="1628800"/>
            <a:ext cx="12192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origins </a:t>
            </a:r>
            <a:r>
              <a:rPr lang="en-GB" sz="2400" dirty="0"/>
              <a:t>– 3:15 &amp; 17a</a:t>
            </a:r>
            <a:r>
              <a:rPr lang="en-GB" sz="2400" b="1" dirty="0"/>
              <a:t> </a:t>
            </a:r>
            <a:endParaRPr lang="en-GB" sz="4800" dirty="0"/>
          </a:p>
          <a:p>
            <a:pPr marL="1435100" lvl="2" indent="-447675">
              <a:spcBef>
                <a:spcPts val="1200"/>
              </a:spcBef>
              <a:buFont typeface="+mj-lt"/>
              <a:buAutoNum type="alphaLcPeriod"/>
            </a:pP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Wisdom that is ‘earthly, unspiritual, demonic’.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v15</a:t>
            </a:r>
            <a:endParaRPr lang="en-GB" sz="4800" dirty="0">
              <a:solidFill>
                <a:schemeClr val="bg1">
                  <a:lumMod val="65000"/>
                </a:schemeClr>
              </a:solidFill>
            </a:endParaRPr>
          </a:p>
          <a:p>
            <a:pPr marL="1974850" lvl="4" indent="-355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en-GB" sz="2800" i="1" dirty="0">
                <a:solidFill>
                  <a:schemeClr val="bg1">
                    <a:lumMod val="65000"/>
                  </a:schemeClr>
                </a:solidFill>
              </a:rPr>
              <a:t>Earthly’; ‘Unspiritual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’ = ‘without reference to God’.</a:t>
            </a:r>
            <a:endParaRPr lang="en-GB" sz="3200" dirty="0">
              <a:solidFill>
                <a:schemeClr val="bg1">
                  <a:lumMod val="65000"/>
                </a:schemeClr>
              </a:solidFill>
            </a:endParaRPr>
          </a:p>
          <a:p>
            <a:pPr marL="1527175" lvl="1" indent="-539750">
              <a:spcBef>
                <a:spcPts val="2400"/>
              </a:spcBef>
              <a:buFont typeface="+mj-lt"/>
              <a:buAutoNum type="alphaLcPeriod" startAt="2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that ‘comes from heaven’.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v17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GB" sz="2800" i="1" dirty="0"/>
              <a:t>Often runs contrary to human logic, often counter intuitive.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7BF471-D7A1-61D7-1FDC-A703F56B71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867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2255-0560-E866-407F-EB2DD6278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48A0D1-F160-00C7-CB92-71D48D7BDE11}"/>
              </a:ext>
            </a:extLst>
          </p:cNvPr>
          <p:cNvSpPr txBox="1"/>
          <p:nvPr/>
        </p:nvSpPr>
        <p:spPr>
          <a:xfrm>
            <a:off x="11880" y="1628800"/>
            <a:ext cx="12192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origins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3:15 &amp; 17a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Operations </a:t>
            </a:r>
            <a:r>
              <a:rPr lang="en-GB" sz="2800" i="1" dirty="0"/>
              <a:t>(the way it works) </a:t>
            </a:r>
            <a:r>
              <a:rPr lang="en-GB" sz="2400" dirty="0"/>
              <a:t>– v13-14, 17b</a:t>
            </a:r>
            <a:endParaRPr lang="en-GB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99498-256C-5D56-79A3-2C6D7A8010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014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C2F1E-919B-E8CC-B234-24A6C8BE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38DA2-D7E8-0D57-C426-1BADCA9D8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EA281B-ABA2-C3E6-B631-A1B6FB5DE492}"/>
              </a:ext>
            </a:extLst>
          </p:cNvPr>
          <p:cNvSpPr txBox="1"/>
          <p:nvPr/>
        </p:nvSpPr>
        <p:spPr>
          <a:xfrm>
            <a:off x="0" y="1628800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origins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3:15 &amp; 17a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Operations </a:t>
            </a:r>
            <a:r>
              <a:rPr lang="en-GB" sz="2800" i="1" dirty="0"/>
              <a:t>(the way it works) </a:t>
            </a:r>
            <a:r>
              <a:rPr lang="en-GB" sz="2400" dirty="0"/>
              <a:t>– v13-14, 17b</a:t>
            </a:r>
          </a:p>
          <a:p>
            <a:pPr marL="1079500" lvl="2" indent="-449263">
              <a:spcBef>
                <a:spcPts val="1200"/>
              </a:spcBef>
              <a:buFont typeface="+mj-lt"/>
              <a:buAutoNum type="alphaLcPeriod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‘Earthly’ wisdom = characterised by self-centeredness </a:t>
            </a:r>
            <a:r>
              <a:rPr lang="en-GB" sz="2400" dirty="0"/>
              <a:t>- v14</a:t>
            </a:r>
            <a:endParaRPr lang="en-GB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59E581-3F9F-3BD0-E9CC-4068C0DFE4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082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BF54E-E79E-1CAC-1BB7-D0A79630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5FC142-31AE-214E-4EA2-D50F75A7707A}"/>
              </a:ext>
            </a:extLst>
          </p:cNvPr>
          <p:cNvSpPr txBox="1"/>
          <p:nvPr/>
        </p:nvSpPr>
        <p:spPr>
          <a:xfrm>
            <a:off x="0" y="1628800"/>
            <a:ext cx="1219200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origins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3:15 &amp; 17a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Operations </a:t>
            </a:r>
            <a:r>
              <a:rPr lang="en-GB" sz="2800" i="1" dirty="0"/>
              <a:t>(the way it works) </a:t>
            </a:r>
            <a:r>
              <a:rPr lang="en-GB" sz="2400" dirty="0"/>
              <a:t>– v13-14, 17b</a:t>
            </a:r>
          </a:p>
          <a:p>
            <a:pPr marL="1252538" lvl="2" indent="-439738">
              <a:spcBef>
                <a:spcPts val="1200"/>
              </a:spcBef>
              <a:buFont typeface="+mj-lt"/>
              <a:buAutoNum type="alphaLcPeriod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Earthly Wisdom = characterised by self-centeredness -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v14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1252538" lvl="2" indent="-439738">
              <a:spcBef>
                <a:spcPts val="1200"/>
              </a:spcBef>
              <a:buFont typeface="+mj-lt"/>
              <a:buAutoNum type="alphaLcPeriod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Wisdom = characterised by being other people centred </a:t>
            </a:r>
            <a:r>
              <a:rPr lang="en-GB" sz="2800" dirty="0"/>
              <a:t>- </a:t>
            </a:r>
            <a:r>
              <a:rPr lang="en-GB" sz="2400" dirty="0"/>
              <a:t>v13 &amp; 17 </a:t>
            </a:r>
            <a:endParaRPr lang="en-GB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B8ACCA-84D4-1B79-3D70-B34C002CB5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032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B92F1-5D3A-62FF-0780-4E199D755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3F209D3-7342-F6A3-B06B-3C2ADACEAED9}"/>
              </a:ext>
            </a:extLst>
          </p:cNvPr>
          <p:cNvSpPr txBox="1"/>
          <p:nvPr/>
        </p:nvSpPr>
        <p:spPr>
          <a:xfrm>
            <a:off x="0" y="1628800"/>
            <a:ext cx="1219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origins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3:15 &amp; 17a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Operations </a:t>
            </a:r>
            <a:r>
              <a:rPr lang="en-GB" sz="2800" i="1" dirty="0"/>
              <a:t>(the way it works) </a:t>
            </a:r>
            <a:r>
              <a:rPr lang="en-GB" sz="2400" dirty="0"/>
              <a:t>– v13-14, 17b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66F660-ED4B-DA92-3C56-79AEE832F8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962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F1753-8F4E-533B-CFC3-9B7B5749D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46163D3-5B92-E547-4CED-FC26064D058A}"/>
              </a:ext>
            </a:extLst>
          </p:cNvPr>
          <p:cNvSpPr txBox="1"/>
          <p:nvPr/>
        </p:nvSpPr>
        <p:spPr>
          <a:xfrm>
            <a:off x="0" y="162880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D9BAEC-D185-9415-E7C0-E30C615563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269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3AF1A-6A87-AC65-5B01-11B3E0DC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946E0E-32FD-02A4-83C9-F19F7944F68E}"/>
              </a:ext>
            </a:extLst>
          </p:cNvPr>
          <p:cNvSpPr txBox="1"/>
          <p:nvPr/>
        </p:nvSpPr>
        <p:spPr>
          <a:xfrm>
            <a:off x="0" y="1628800"/>
            <a:ext cx="12192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539750" lvl="1"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25123D-C0A4-03BE-5DAB-C144AD7FAF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6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88D93-41DA-11BF-10CE-594400BD7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FBC35B-1E86-C7E8-8971-2DAA627E9BBF}"/>
              </a:ext>
            </a:extLst>
          </p:cNvPr>
          <p:cNvSpPr txBox="1"/>
          <p:nvPr/>
        </p:nvSpPr>
        <p:spPr>
          <a:xfrm>
            <a:off x="0" y="1628800"/>
            <a:ext cx="121920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8431C1-494F-5E43-6824-B46F76CDAD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14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94E0E-26F1-A8DA-D11D-B419ADCAA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E405B9-D158-759F-3494-5D8FF33A14DB}"/>
              </a:ext>
            </a:extLst>
          </p:cNvPr>
          <p:cNvSpPr txBox="1"/>
          <p:nvPr/>
        </p:nvSpPr>
        <p:spPr>
          <a:xfrm>
            <a:off x="0" y="1628800"/>
            <a:ext cx="121920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2EDF55-14C1-D354-7064-3B69B3055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2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36CF-0E13-561A-F548-C69BDB13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29FE60-525F-579D-C49D-477CE66E6BC7}"/>
              </a:ext>
            </a:extLst>
          </p:cNvPr>
          <p:cNvSpPr txBox="1"/>
          <p:nvPr/>
        </p:nvSpPr>
        <p:spPr>
          <a:xfrm>
            <a:off x="911424" y="1844824"/>
            <a:ext cx="1015312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Recap: A Mature Christian: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shows joy in testing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obeys to God’s word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treats other people well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trusts God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speaks with respect</a:t>
            </a:r>
          </a:p>
          <a:p>
            <a:pPr marL="118872" lvl="0" algn="ctr">
              <a:buClr>
                <a:srgbClr val="F0AD00"/>
              </a:buClr>
              <a:buSzPct val="100000"/>
              <a:defRPr/>
            </a:pP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16F481-EAC1-1223-2717-CCB940B037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271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AFE3C-18B7-44D4-E380-BF01C6B5D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93194B5-0925-D084-68F5-439DC6A4B6AD}"/>
              </a:ext>
            </a:extLst>
          </p:cNvPr>
          <p:cNvSpPr txBox="1"/>
          <p:nvPr/>
        </p:nvSpPr>
        <p:spPr>
          <a:xfrm>
            <a:off x="0" y="1628800"/>
            <a:ext cx="12192000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gentle, patient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743DAD-9F83-100F-9E52-1789F3B952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020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C5316-925B-A8FA-BD57-45C77476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D4CD6E-B63C-A749-493C-44C0B21ED186}"/>
              </a:ext>
            </a:extLst>
          </p:cNvPr>
          <p:cNvSpPr txBox="1"/>
          <p:nvPr/>
        </p:nvSpPr>
        <p:spPr>
          <a:xfrm>
            <a:off x="0" y="1628800"/>
            <a:ext cx="1219200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gentle, patient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Submissive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easy to get on with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927721-9CA9-3956-84FF-7D46027D3E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979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7844-C609-122D-3FBF-FBEB3EABE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FF074B-158E-A179-6661-57B4D695487F}"/>
              </a:ext>
            </a:extLst>
          </p:cNvPr>
          <p:cNvSpPr txBox="1"/>
          <p:nvPr/>
        </p:nvSpPr>
        <p:spPr>
          <a:xfrm>
            <a:off x="0" y="1628800"/>
            <a:ext cx="1219200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gentle, patient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Submissive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easy to get on with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mercy </a:t>
            </a:r>
            <a:r>
              <a:rPr lang="en-GB" sz="2400" dirty="0"/>
              <a:t>– controlled by mercy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CF6C89-7600-C568-D737-0718B49301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6253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24724-EA6B-A28B-BF54-44667980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2EBBE8-F265-0245-894C-5FDD7613B212}"/>
              </a:ext>
            </a:extLst>
          </p:cNvPr>
          <p:cNvSpPr txBox="1"/>
          <p:nvPr/>
        </p:nvSpPr>
        <p:spPr>
          <a:xfrm>
            <a:off x="0" y="1628800"/>
            <a:ext cx="12192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gentle, patient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Submissive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easy to get on with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mercy </a:t>
            </a:r>
            <a:r>
              <a:rPr lang="en-GB" sz="2400" dirty="0"/>
              <a:t>– controlled by mercy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good fruits </a:t>
            </a:r>
            <a:r>
              <a:rPr lang="en-GB" sz="2400" dirty="0"/>
              <a:t>– marked by good results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09EAEC-9AD9-F653-1F00-F3507DCCDC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593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6AC8B-A2F7-55FF-4FA1-762011E0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78328C-B046-9DF0-B84F-D68215F47BBC}"/>
              </a:ext>
            </a:extLst>
          </p:cNvPr>
          <p:cNvSpPr txBox="1"/>
          <p:nvPr/>
        </p:nvSpPr>
        <p:spPr>
          <a:xfrm>
            <a:off x="0" y="1628800"/>
            <a:ext cx="121920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gentle, patient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Submissive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easy to get on with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mercy </a:t>
            </a:r>
            <a:r>
              <a:rPr lang="en-GB" sz="2400" dirty="0"/>
              <a:t>– controlled by mercy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good fruits </a:t>
            </a:r>
            <a:r>
              <a:rPr lang="en-GB" sz="2400" dirty="0"/>
              <a:t>– marked by good results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Impartial </a:t>
            </a:r>
            <a:r>
              <a:rPr lang="en-GB" sz="2400" dirty="0"/>
              <a:t>– unambiguous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234315-B94D-0F12-CDE5-91709170D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352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8A7F-3353-C3C1-5BBB-08DE615B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4A434A-9EBE-122C-F84C-CF6ECEA5E037}"/>
              </a:ext>
            </a:extLst>
          </p:cNvPr>
          <p:cNvSpPr txBox="1"/>
          <p:nvPr/>
        </p:nvSpPr>
        <p:spPr>
          <a:xfrm>
            <a:off x="0" y="1628800"/>
            <a:ext cx="121920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7" lvl="1">
              <a:spcBef>
                <a:spcPts val="1200"/>
              </a:spcBef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from above is: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v13 - selfless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v17 – clean, undefiled 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Peace-loving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-  bringing and holding people together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gentle, patient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Submissive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easy to get on with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mercy </a:t>
            </a:r>
            <a:r>
              <a:rPr lang="en-GB" sz="2400" dirty="0"/>
              <a:t>– controlled by mercy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of good fruits </a:t>
            </a:r>
            <a:r>
              <a:rPr lang="en-GB" sz="2400" dirty="0"/>
              <a:t>– marked by good results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Impartial </a:t>
            </a:r>
            <a:r>
              <a:rPr lang="en-GB" sz="2400" dirty="0"/>
              <a:t>– unambiguous </a:t>
            </a:r>
          </a:p>
          <a:p>
            <a:pPr marL="895350" lvl="1" indent="-355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	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Sincere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– honesty and integrity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76D3DB-5A09-A6D6-3E2E-623179DE07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127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BA238-A1DF-A9C9-1D04-974CDBF05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ADADD7-39D6-C01E-B4D0-B9823EF05DA6}"/>
              </a:ext>
            </a:extLst>
          </p:cNvPr>
          <p:cNvSpPr txBox="1"/>
          <p:nvPr/>
        </p:nvSpPr>
        <p:spPr>
          <a:xfrm>
            <a:off x="-13384" y="1628800"/>
            <a:ext cx="12192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-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origins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3:15 &amp; 17a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Operations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v13-14, 17b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outcomes </a:t>
            </a:r>
            <a:r>
              <a:rPr lang="en-GB" sz="2400" dirty="0"/>
              <a:t>– v16 &amp; 18</a:t>
            </a:r>
          </a:p>
          <a:p>
            <a:pPr marL="357187" lvl="1">
              <a:spcBef>
                <a:spcPts val="1200"/>
              </a:spcBef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24580-4507-C4C2-2B6E-743A92439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1717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BF258-0EBB-0C04-8A88-45C202218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9E86C4-3D3D-0D6A-93EE-AF899A740857}"/>
              </a:ext>
            </a:extLst>
          </p:cNvPr>
          <p:cNvSpPr txBox="1"/>
          <p:nvPr/>
        </p:nvSpPr>
        <p:spPr>
          <a:xfrm>
            <a:off x="-13384" y="1628800"/>
            <a:ext cx="12192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-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origins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3:15 &amp; 17a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solidFill>
                  <a:schemeClr val="bg1">
                    <a:lumMod val="65000"/>
                  </a:schemeClr>
                </a:solidFill>
              </a:rPr>
              <a:t>Different Operations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– v13-14, 17b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outcomes </a:t>
            </a:r>
            <a:r>
              <a:rPr lang="en-GB" sz="2400" dirty="0"/>
              <a:t>– v16 &amp; 18</a:t>
            </a:r>
          </a:p>
          <a:p>
            <a:pPr marL="1352550" lvl="2" indent="-538163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Worldly wisdom produces nothing but trouble</a:t>
            </a:r>
            <a:r>
              <a:rPr lang="en-GB" sz="2400" dirty="0"/>
              <a:t> – v16 </a:t>
            </a:r>
          </a:p>
          <a:p>
            <a:pPr marL="1352550" lvl="2" indent="-538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Heavenly wisdom produces harvest of righteousness</a:t>
            </a:r>
            <a:r>
              <a:rPr lang="en-GB" sz="2400" dirty="0"/>
              <a:t> – v18 </a:t>
            </a: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endParaRPr lang="en-GB" sz="2400" dirty="0"/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4B0BE6-9E88-86EF-5ABF-56D7280B27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770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D20F1-FF40-F113-5B5E-FF02DEF0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AFF6054-9DBA-30B9-4975-665552642BD9}"/>
              </a:ext>
            </a:extLst>
          </p:cNvPr>
          <p:cNvSpPr txBox="1"/>
          <p:nvPr/>
        </p:nvSpPr>
        <p:spPr>
          <a:xfrm>
            <a:off x="911424" y="1844824"/>
            <a:ext cx="11619336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Recap: A Mature Christian: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shows joy in testing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obeys God’s word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treats other people well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trusts God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speaks with respect</a:t>
            </a:r>
          </a:p>
          <a:p>
            <a:pPr marL="630238" lvl="0" indent="-365125">
              <a:buFont typeface="Arial" panose="020B0604020202020204" pitchFamily="34" charset="0"/>
              <a:buChar char="•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follows Godly wisdom  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	</a:t>
            </a:r>
            <a:r>
              <a:rPr lang="en-GB" sz="2800" dirty="0"/>
              <a:t>What we say will be shaped by the ‘wisdom’ that we listen to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F649E1-8686-10F7-1CB4-5796E9EB9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86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17630-137A-A2D6-4764-6D68C27F6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5F6871-B883-B518-D2B3-4E5FCA617D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ocial media - Wikipedia">
            <a:extLst>
              <a:ext uri="{FF2B5EF4-FFF2-40B4-BE49-F238E27FC236}">
                <a16:creationId xmlns:a16="http://schemas.microsoft.com/office/drawing/2014/main" id="{B20A7489-2869-652F-14D9-46F1BDE3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82107"/>
            <a:ext cx="8533978" cy="52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38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B7ACF-6116-39A8-9E6C-ADF09CA13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6A2950-F8B1-4EEA-C7E5-D0AD885F79BE}"/>
              </a:ext>
            </a:extLst>
          </p:cNvPr>
          <p:cNvSpPr txBox="1"/>
          <p:nvPr/>
        </p:nvSpPr>
        <p:spPr>
          <a:xfrm>
            <a:off x="-6408" y="1628800"/>
            <a:ext cx="11619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BC80E-E6F7-4C33-88AF-20C396308C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664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478AE-A0B0-B838-96B5-0F40E84FE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5C09F2-853E-55A4-ED9A-00F1FBEE51B9}"/>
              </a:ext>
            </a:extLst>
          </p:cNvPr>
          <p:cNvSpPr txBox="1"/>
          <p:nvPr/>
        </p:nvSpPr>
        <p:spPr>
          <a:xfrm>
            <a:off x="-6408" y="1628800"/>
            <a:ext cx="11619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– James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indent="-538163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‘Earthly’ </a:t>
            </a:r>
            <a:r>
              <a:rPr lang="en-GB" sz="3200" dirty="0">
                <a:solidFill>
                  <a:prstClr val="black"/>
                </a:solidFill>
                <a:latin typeface="Corbel"/>
              </a:rPr>
              <a:t>-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v14-15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indent="-538163"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‘Heavenly’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- </a:t>
            </a:r>
            <a:r>
              <a:rPr lang="en-GB" sz="3200" dirty="0">
                <a:solidFill>
                  <a:prstClr val="black"/>
                </a:solidFill>
                <a:latin typeface="Corbel"/>
              </a:rPr>
              <a:t>v17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902705-C552-C7E0-88BE-98546A7BC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165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086AF-B839-19F1-CDBB-A0C82E2D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DD9B73-81FC-200C-61CE-8C85CB805D2E}"/>
              </a:ext>
            </a:extLst>
          </p:cNvPr>
          <p:cNvSpPr txBox="1"/>
          <p:nvPr/>
        </p:nvSpPr>
        <p:spPr>
          <a:xfrm>
            <a:off x="0" y="1628800"/>
            <a:ext cx="1219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lang="en-GB" sz="3200" dirty="0">
                <a:solidFill>
                  <a:prstClr val="black"/>
                </a:solidFill>
                <a:latin typeface="Corbel"/>
              </a:rPr>
              <a:t>– J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origins </a:t>
            </a:r>
            <a:r>
              <a:rPr lang="en-GB" sz="2400" dirty="0"/>
              <a:t>– 3:15 &amp; 17a</a:t>
            </a:r>
            <a:r>
              <a:rPr lang="en-GB" sz="2400" b="1" dirty="0"/>
              <a:t> </a:t>
            </a:r>
            <a:endParaRPr lang="en-GB" sz="4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B31E37-B97D-C9CD-023A-A1804F590F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835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ECEC-1E81-D2BD-A554-84FC6617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41081-ECF2-13DF-5022-EBEF9B1DEC57}"/>
              </a:ext>
            </a:extLst>
          </p:cNvPr>
          <p:cNvSpPr txBox="1"/>
          <p:nvPr/>
        </p:nvSpPr>
        <p:spPr>
          <a:xfrm>
            <a:off x="0" y="1628800"/>
            <a:ext cx="12192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/>
              </a:rPr>
              <a:t>Two sorts of wisdom </a:t>
            </a:r>
            <a:r>
              <a:rPr lang="en-GB" sz="3200" dirty="0">
                <a:solidFill>
                  <a:prstClr val="black"/>
                </a:solidFill>
                <a:latin typeface="Corbel"/>
              </a:rPr>
              <a:t>– J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orbel"/>
              </a:rPr>
              <a:t>ames 3v14-17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orbel"/>
            </a:endParaRPr>
          </a:p>
          <a:p>
            <a:pPr marL="895350" lvl="1" indent="-538163">
              <a:spcBef>
                <a:spcPts val="1200"/>
              </a:spcBef>
              <a:buFont typeface="+mj-lt"/>
              <a:buAutoNum type="arabicPeriod"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origins </a:t>
            </a:r>
            <a:r>
              <a:rPr lang="en-GB" sz="2400" dirty="0"/>
              <a:t>– 3:15 &amp; 17a</a:t>
            </a:r>
            <a:r>
              <a:rPr lang="en-GB" sz="2400" b="1" dirty="0"/>
              <a:t> </a:t>
            </a:r>
            <a:endParaRPr lang="en-GB" sz="4800" dirty="0"/>
          </a:p>
          <a:p>
            <a:pPr marL="1435100" lvl="2" indent="-447675">
              <a:spcBef>
                <a:spcPts val="1200"/>
              </a:spcBef>
              <a:buFont typeface="+mj-lt"/>
              <a:buAutoNum type="alphaLcPeriod"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that is ‘earthly, unspiritual, demonic</a:t>
            </a:r>
            <a:r>
              <a:rPr lang="en-GB" sz="3600" dirty="0"/>
              <a:t>’. </a:t>
            </a:r>
            <a:r>
              <a:rPr lang="en-GB" sz="2400" dirty="0"/>
              <a:t>v15</a:t>
            </a:r>
            <a:endParaRPr lang="en-GB" sz="4800" dirty="0"/>
          </a:p>
          <a:p>
            <a:pPr marL="1974850" lvl="4" indent="-355600">
              <a:buFont typeface="Arial" panose="020B0604020202020204" pitchFamily="34" charset="0"/>
              <a:buChar char="•"/>
            </a:pPr>
            <a:r>
              <a:rPr lang="en-GB" sz="2800" dirty="0"/>
              <a:t>‘</a:t>
            </a:r>
            <a:r>
              <a:rPr lang="en-GB" sz="2800" i="1" dirty="0"/>
              <a:t>Earthly’; ‘Unspiritual</a:t>
            </a:r>
            <a:r>
              <a:rPr lang="en-GB" sz="2800" dirty="0"/>
              <a:t>’ = ‘without reference to God’.</a:t>
            </a:r>
            <a:endParaRPr lang="en-GB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38293-5C04-05E7-A4E5-640203A90A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048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8C5AD-219C-B7A3-958A-7FB05F02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962CAD-99BA-3119-3487-0AFAE4593D86}"/>
              </a:ext>
            </a:extLst>
          </p:cNvPr>
          <p:cNvSpPr txBox="1"/>
          <p:nvPr/>
        </p:nvSpPr>
        <p:spPr>
          <a:xfrm>
            <a:off x="371364" y="2564904"/>
            <a:ext cx="11449272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8872" lvl="0">
              <a:buClr>
                <a:srgbClr val="F0AD00"/>
              </a:buClr>
              <a:buSzPct val="100000"/>
              <a:defRPr/>
            </a:pPr>
            <a:endParaRPr lang="en-GB" sz="1600" dirty="0"/>
          </a:p>
          <a:p>
            <a:pPr marL="118872" algn="ctr">
              <a:buClr>
                <a:srgbClr val="F0AD00"/>
              </a:buClr>
              <a:buSzPct val="100000"/>
              <a:defRPr/>
            </a:pPr>
            <a:r>
              <a:rPr lang="en-GB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fear of the Lord is the beginning of wisdom’. </a:t>
            </a:r>
          </a:p>
          <a:p>
            <a:pPr marL="118872" algn="ctr">
              <a:spcBef>
                <a:spcPts val="4200"/>
              </a:spcBef>
              <a:buClr>
                <a:srgbClr val="F0AD00"/>
              </a:buClr>
              <a:buSzPct val="100000"/>
              <a:defRPr/>
            </a:pPr>
            <a:r>
              <a:rPr lang="en-GB" sz="3200" dirty="0"/>
              <a:t>Proverbs 9:10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7EA174A-4AF6-C9F5-CDA6-B98B5812B5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34818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#7 – Wisdom from above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 3v14-18</a:t>
            </a:r>
            <a:r>
              <a:rPr lang="en-GB" sz="36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GB" sz="48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0952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1046</Words>
  <Application>Microsoft Office PowerPoint</Application>
  <PresentationFormat>Widescreen</PresentationFormat>
  <Paragraphs>146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Corbel</vt:lpstr>
      <vt:lpstr>Wingdings</vt:lpstr>
      <vt:lpstr>Wingdings 2</vt:lpstr>
      <vt:lpstr>Wingdings 3</vt:lpstr>
      <vt:lpstr>Module</vt:lpstr>
      <vt:lpstr>The Letter of James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PowerPoint Presentation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  <vt:lpstr>#7 – Wisdom from above (Ch 3v14-18)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 of James (Ch 1:3-28 Marks of Spiritual maturity:</dc:title>
  <dc:creator>Church office</dc:creator>
  <cp:lastModifiedBy>Martin Aylett</cp:lastModifiedBy>
  <cp:revision>29</cp:revision>
  <dcterms:created xsi:type="dcterms:W3CDTF">2010-01-10T17:34:37Z</dcterms:created>
  <dcterms:modified xsi:type="dcterms:W3CDTF">2026-03-10T22:32:34Z</dcterms:modified>
</cp:coreProperties>
</file>