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68" r:id="rId3"/>
    <p:sldId id="259" r:id="rId4"/>
    <p:sldId id="262" r:id="rId5"/>
    <p:sldId id="263" r:id="rId6"/>
    <p:sldId id="269" r:id="rId7"/>
    <p:sldId id="271" r:id="rId8"/>
    <p:sldId id="275" r:id="rId9"/>
    <p:sldId id="276" r:id="rId10"/>
    <p:sldId id="272" r:id="rId11"/>
    <p:sldId id="261" r:id="rId12"/>
    <p:sldId id="266" r:id="rId13"/>
    <p:sldId id="273" r:id="rId14"/>
    <p:sldId id="274" r:id="rId15"/>
    <p:sldId id="26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61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D76B083-F41C-4C5F-8CA7-1CF7CDD9CFE8}" type="datetimeFigureOut">
              <a:rPr lang="en-GB" smtClean="0"/>
              <a:pPr/>
              <a:t>25/03/2024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B9ECD2-E130-4077-ACED-8E644DB1BEF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B083-F41C-4C5F-8CA7-1CF7CDD9CFE8}" type="datetimeFigureOut">
              <a:rPr lang="en-GB" smtClean="0"/>
              <a:pPr/>
              <a:t>25/03/2024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9ECD2-E130-4077-ACED-8E644DB1BEF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D76B083-F41C-4C5F-8CA7-1CF7CDD9CFE8}" type="datetimeFigureOut">
              <a:rPr lang="en-GB" smtClean="0"/>
              <a:pPr/>
              <a:t>25/03/2024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5B9ECD2-E130-4077-ACED-8E644DB1BEF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B083-F41C-4C5F-8CA7-1CF7CDD9CFE8}" type="datetimeFigureOut">
              <a:rPr lang="en-GB" smtClean="0"/>
              <a:pPr/>
              <a:t>25/03/2024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5B9ECD2-E130-4077-ACED-8E644DB1BEF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B083-F41C-4C5F-8CA7-1CF7CDD9CFE8}" type="datetimeFigureOut">
              <a:rPr lang="en-GB" smtClean="0"/>
              <a:pPr/>
              <a:t>25/03/2024</a:t>
            </a:fld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5B9ECD2-E130-4077-ACED-8E644DB1BEF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D76B083-F41C-4C5F-8CA7-1CF7CDD9CFE8}" type="datetimeFigureOut">
              <a:rPr lang="en-GB" smtClean="0"/>
              <a:pPr/>
              <a:t>25/03/2024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5B9ECD2-E130-4077-ACED-8E644DB1BEF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D76B083-F41C-4C5F-8CA7-1CF7CDD9CFE8}" type="datetimeFigureOut">
              <a:rPr lang="en-GB" smtClean="0"/>
              <a:pPr/>
              <a:t>25/03/2024</a:t>
            </a:fld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5B9ECD2-E130-4077-ACED-8E644DB1BEF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GB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B083-F41C-4C5F-8CA7-1CF7CDD9CFE8}" type="datetimeFigureOut">
              <a:rPr lang="en-GB" smtClean="0"/>
              <a:pPr/>
              <a:t>25/03/2024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5B9ECD2-E130-4077-ACED-8E644DB1BEF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B083-F41C-4C5F-8CA7-1CF7CDD9CFE8}" type="datetimeFigureOut">
              <a:rPr lang="en-GB" smtClean="0"/>
              <a:pPr/>
              <a:t>25/03/2024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B9ECD2-E130-4077-ACED-8E644DB1BEF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B083-F41C-4C5F-8CA7-1CF7CDD9CFE8}" type="datetimeFigureOut">
              <a:rPr lang="en-GB" smtClean="0"/>
              <a:pPr/>
              <a:t>25/03/2024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5B9ECD2-E130-4077-ACED-8E644DB1BEF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D76B083-F41C-4C5F-8CA7-1CF7CDD9CFE8}" type="datetimeFigureOut">
              <a:rPr lang="en-GB" smtClean="0"/>
              <a:pPr/>
              <a:t>25/03/2024</a:t>
            </a:fld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5B9ECD2-E130-4077-ACED-8E644DB1BEF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D76B083-F41C-4C5F-8CA7-1CF7CDD9CFE8}" type="datetimeFigureOut">
              <a:rPr lang="en-GB" smtClean="0"/>
              <a:pPr/>
              <a:t>25/03/2024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5B9ECD2-E130-4077-ACED-8E644DB1BEF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4038600"/>
            <a:ext cx="7315200" cy="1828800"/>
          </a:xfrm>
        </p:spPr>
        <p:txBody>
          <a:bodyPr>
            <a:normAutofit/>
          </a:bodyPr>
          <a:lstStyle/>
          <a:p>
            <a:r>
              <a:rPr lang="en-GB" dirty="0"/>
              <a:t>‘The Armour of God’ </a:t>
            </a:r>
            <a:r>
              <a:rPr lang="en-GB" sz="3600" dirty="0"/>
              <a:t>[Pt5]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sz="3200" dirty="0"/>
              <a:t>The Helmet of Salvation &amp; the Sword of the spirit </a:t>
            </a:r>
            <a:r>
              <a:rPr lang="en-GB" sz="2000" dirty="0"/>
              <a:t>[Ephesians 6:17]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‘The Helmet of Salvation’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0" y="1828800"/>
            <a:ext cx="9144000" cy="32766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sz="3600" dirty="0">
                <a:latin typeface="Sitka Small" panose="02000505000000020004" pitchFamily="2" charset="0"/>
                <a:ea typeface="Verdana" pitchFamily="34" charset="0"/>
              </a:rPr>
              <a:t>Who for the joy set before him endured the cross, scorning its shame …’. </a:t>
            </a:r>
          </a:p>
          <a:p>
            <a:pPr marL="0" lvl="0" indent="0">
              <a:buNone/>
            </a:pPr>
            <a:endParaRPr lang="en-GB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buNone/>
            </a:pPr>
            <a:r>
              <a:rPr lang="en-GB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Hebrews 12:2 </a:t>
            </a:r>
          </a:p>
          <a:p>
            <a:pPr marL="0" indent="0">
              <a:lnSpc>
                <a:spcPct val="120000"/>
              </a:lnSpc>
              <a:buNone/>
            </a:pPr>
            <a:endParaRPr lang="en-GB" sz="1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en-GB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en-GB"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Image result for 1st century Roman soldier in armour"/>
          <p:cNvPicPr>
            <a:picLocks noChangeAspect="1" noChangeArrowheads="1"/>
          </p:cNvPicPr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>
            <a:off x="1524000" y="152400"/>
            <a:ext cx="5257800" cy="65346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7242048" cy="1295400"/>
          </a:xfrm>
        </p:spPr>
        <p:txBody>
          <a:bodyPr>
            <a:normAutofit fontScale="90000"/>
          </a:bodyPr>
          <a:lstStyle/>
          <a:p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sword of the Spirit – which is the word of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981200"/>
            <a:ext cx="9144000" cy="4876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600" dirty="0"/>
              <a:t>The sword </a:t>
            </a:r>
            <a:r>
              <a:rPr lang="en-GB" sz="4000" b="1" i="1" dirty="0"/>
              <a:t>of the Spirit</a:t>
            </a:r>
          </a:p>
        </p:txBody>
      </p:sp>
      <p:pic>
        <p:nvPicPr>
          <p:cNvPr id="1026" name="Picture 2" descr="Image result for The Bib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0"/>
            <a:ext cx="1905000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7242048" cy="990600"/>
          </a:xfrm>
        </p:spPr>
        <p:txBody>
          <a:bodyPr>
            <a:normAutofit fontScale="90000"/>
          </a:bodyPr>
          <a:lstStyle/>
          <a:p>
            <a:r>
              <a:rPr lang="en-GB" dirty="0"/>
              <a:t>The sword of the Spirit – which is the word of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981200"/>
            <a:ext cx="9144000" cy="4114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The sword </a:t>
            </a:r>
            <a:r>
              <a:rPr lang="en-GB" sz="3200" dirty="0">
                <a:solidFill>
                  <a:schemeClr val="bg1">
                    <a:lumMod val="65000"/>
                  </a:schemeClr>
                </a:solidFill>
              </a:rPr>
              <a:t>of the Spirit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b="1" dirty="0"/>
              <a:t>The Word of God is the sword the Spirit uses</a:t>
            </a:r>
          </a:p>
        </p:txBody>
      </p:sp>
      <p:pic>
        <p:nvPicPr>
          <p:cNvPr id="1026" name="Picture 2" descr="Image result for The Bib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0"/>
            <a:ext cx="1905000" cy="1905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952948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7242048" cy="990600"/>
          </a:xfrm>
        </p:spPr>
        <p:txBody>
          <a:bodyPr>
            <a:normAutofit fontScale="90000"/>
          </a:bodyPr>
          <a:lstStyle/>
          <a:p>
            <a:r>
              <a:rPr lang="en-GB" dirty="0"/>
              <a:t>The sword of the Spirit – which is the word of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981200"/>
            <a:ext cx="9144000" cy="4114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The sword </a:t>
            </a:r>
            <a:r>
              <a:rPr lang="en-GB" sz="3200" i="1" dirty="0">
                <a:solidFill>
                  <a:schemeClr val="bg1">
                    <a:lumMod val="65000"/>
                  </a:schemeClr>
                </a:solidFill>
              </a:rPr>
              <a:t>of the Spirit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b="1" dirty="0"/>
              <a:t>The Word of God is the sword the Spirit uses</a:t>
            </a:r>
          </a:p>
          <a:p>
            <a:pPr marL="627063" lvl="1" indent="0">
              <a:spcBef>
                <a:spcPts val="1800"/>
              </a:spcBef>
              <a:buNone/>
            </a:pPr>
            <a:r>
              <a:rPr lang="en-GB" sz="2800" b="1" dirty="0"/>
              <a:t>‘Rhema’ = </a:t>
            </a:r>
            <a:r>
              <a:rPr lang="en-GB" sz="2800" dirty="0"/>
              <a:t>the specific, applied word for a given situation </a:t>
            </a:r>
            <a:endParaRPr lang="en-GB" dirty="0"/>
          </a:p>
        </p:txBody>
      </p:sp>
      <p:pic>
        <p:nvPicPr>
          <p:cNvPr id="1026" name="Picture 2" descr="Image result for The Bib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0"/>
            <a:ext cx="1905000" cy="1905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960727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7242048" cy="990600"/>
          </a:xfrm>
        </p:spPr>
        <p:txBody>
          <a:bodyPr>
            <a:normAutofit fontScale="90000"/>
          </a:bodyPr>
          <a:lstStyle/>
          <a:p>
            <a:r>
              <a:rPr lang="en-GB" dirty="0"/>
              <a:t>The sword of the Spirit – which is the word of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2286000"/>
            <a:ext cx="8763000" cy="3581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4600" dirty="0"/>
              <a:t>‘The Word of God is alive and powerful, it is sharper than the sharpest two edged sword … it exposes our innermost thoughts and desires.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Hebrews 4:12</a:t>
            </a:r>
          </a:p>
        </p:txBody>
      </p:sp>
      <p:pic>
        <p:nvPicPr>
          <p:cNvPr id="1026" name="Picture 2" descr="Image result for The Bib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0"/>
            <a:ext cx="1905000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Image result for 1st century Roman soldier in armour"/>
          <p:cNvPicPr>
            <a:picLocks noChangeAspect="1" noChangeArrowheads="1"/>
          </p:cNvPicPr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>
            <a:off x="1524000" y="152400"/>
            <a:ext cx="5257800" cy="65346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152400"/>
            <a:ext cx="8153400" cy="990600"/>
          </a:xfrm>
        </p:spPr>
        <p:txBody>
          <a:bodyPr>
            <a:normAutofit/>
          </a:bodyPr>
          <a:lstStyle/>
          <a:p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‘The Helmet of Salvation’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991600" cy="4495800"/>
          </a:xfrm>
        </p:spPr>
        <p:txBody>
          <a:bodyPr/>
          <a:lstStyle/>
          <a:p>
            <a:pPr>
              <a:buNone/>
            </a:pPr>
            <a:r>
              <a:rPr lang="en-GB" sz="3600" i="1" dirty="0"/>
              <a:t>‘Putting on …</a:t>
            </a:r>
            <a:r>
              <a:rPr lang="en-GB" sz="3600" i="1" u="sng" dirty="0"/>
              <a:t>the hope of salvation </a:t>
            </a:r>
            <a:r>
              <a:rPr lang="en-GB" sz="3600" i="1" dirty="0"/>
              <a:t>as a helmet’. </a:t>
            </a:r>
            <a:r>
              <a:rPr lang="en-GB" sz="2800" dirty="0"/>
              <a:t>1 Thessalonians 5:8 </a:t>
            </a:r>
          </a:p>
          <a:p>
            <a:pPr>
              <a:buNone/>
            </a:pPr>
            <a:endParaRPr lang="en-GB" sz="2800" dirty="0"/>
          </a:p>
          <a:p>
            <a:pPr algn="ctr">
              <a:buNone/>
            </a:pPr>
            <a:r>
              <a:rPr lang="en-GB" sz="2800" b="1" dirty="0"/>
              <a:t>The ‘helmet of salvation’ = the hope we have in Jesus. </a:t>
            </a:r>
          </a:p>
          <a:p>
            <a:pPr>
              <a:buNone/>
            </a:pPr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828800"/>
            <a:ext cx="9144000" cy="5029200"/>
          </a:xfrm>
        </p:spPr>
        <p:txBody>
          <a:bodyPr>
            <a:noAutofit/>
          </a:bodyPr>
          <a:lstStyle/>
          <a:p>
            <a:pPr marL="344488" indent="-344488"/>
            <a:r>
              <a:rPr lang="en-GB" sz="2800" dirty="0">
                <a:solidFill>
                  <a:srgbClr val="FF0000"/>
                </a:solidFill>
              </a:rPr>
              <a:t>Of the 25 most pessimistic men, 21 had died 8 years later. </a:t>
            </a:r>
          </a:p>
          <a:p>
            <a:pPr marL="285750" indent="-285750"/>
            <a:r>
              <a:rPr lang="en-GB" sz="2800" dirty="0">
                <a:solidFill>
                  <a:srgbClr val="FF0000"/>
                </a:solidFill>
              </a:rPr>
              <a:t>Of the 25 most optimistic, only 6 had died! </a:t>
            </a:r>
          </a:p>
          <a:p>
            <a:pPr marL="285750" indent="-285750">
              <a:buNone/>
            </a:pPr>
            <a:endParaRPr lang="en-GB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2800" dirty="0">
                <a:solidFill>
                  <a:srgbClr val="FF0000"/>
                </a:solidFill>
              </a:rPr>
              <a:t>“Loss of hope increased the odds of death more than 300 percent; it predicted death more accurately than any medical risk factor, including blood pressure, amount of damage to the heart, or cholesterol level." </a:t>
            </a:r>
          </a:p>
          <a:p>
            <a:pPr marL="0" indent="0">
              <a:buNone/>
            </a:pPr>
            <a:endParaRPr lang="en-GB" sz="28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GB" sz="2000" dirty="0"/>
              <a:t>(Chris Peterson, "Optimism and By-pass Surgery,")</a:t>
            </a:r>
          </a:p>
          <a:p>
            <a:pPr>
              <a:buNone/>
            </a:pPr>
            <a:endParaRPr lang="en-GB" sz="2800" dirty="0"/>
          </a:p>
        </p:txBody>
      </p:sp>
      <p:sp>
        <p:nvSpPr>
          <p:cNvPr id="4" name="Title 4"/>
          <p:cNvSpPr txBox="1">
            <a:spLocks/>
          </p:cNvSpPr>
          <p:nvPr/>
        </p:nvSpPr>
        <p:spPr>
          <a:xfrm>
            <a:off x="609600" y="1524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srgbClr val="775F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w Cen MT"/>
                <a:ea typeface="+mn-ea"/>
                <a:cs typeface="+mn-cs"/>
              </a:rPr>
              <a:t>‘The Helmet of Salvation’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‘The Helmet of Salvation’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0" y="2057400"/>
            <a:ext cx="9144000" cy="3886200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5100" dirty="0">
                <a:latin typeface="Sitka Small" panose="02000505000000020004" pitchFamily="2" charset="0"/>
                <a:ea typeface="Verdana" pitchFamily="34" charset="0"/>
                <a:cs typeface="Verdana" pitchFamily="34" charset="0"/>
              </a:rPr>
              <a:t>‘If I fought wild beasts in Ephesus for merely human reasons, what have I gained? If the dead are not raised, “Let us eat and drink, for tomorrow we die</a:t>
            </a:r>
            <a:r>
              <a:rPr lang="en-GB" sz="5100" dirty="0">
                <a:latin typeface="Sitka Small" panose="02000505000000020004" pitchFamily="2" charset="0"/>
                <a:ea typeface="Verdana" pitchFamily="34" charset="0"/>
                <a:cs typeface="Verdana" pitchFamily="34" charset="0"/>
              </a:rPr>
              <a:t>. 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3400" dirty="0"/>
              <a:t>1 Corinthians 15:32</a:t>
            </a:r>
            <a:r>
              <a:rPr lang="en-GB" sz="3400" b="1" dirty="0"/>
              <a:t> </a:t>
            </a:r>
            <a:r>
              <a:rPr lang="en-GB" sz="3400" dirty="0"/>
              <a:t> 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‘The Helmet of Salvation’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0" y="2057400"/>
            <a:ext cx="9144000" cy="3429000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GB" sz="3900" dirty="0">
                <a:latin typeface="Sitka Small" panose="02000505000000020004" pitchFamily="2" charset="0"/>
                <a:ea typeface="Verdana" pitchFamily="34" charset="0"/>
              </a:rPr>
              <a:t>Therefore we do not lose heart, …. For our light and momentary troubles are achieving for us an eternal glory that far outweighs them all.’ </a:t>
            </a:r>
          </a:p>
          <a:p>
            <a:pPr>
              <a:buNone/>
            </a:pPr>
            <a:endParaRPr lang="en-GB" i="1" dirty="0"/>
          </a:p>
          <a:p>
            <a:pPr>
              <a:buNone/>
            </a:pPr>
            <a:r>
              <a:rPr lang="en-GB" sz="2200" dirty="0">
                <a:latin typeface="Verdana" pitchFamily="34" charset="0"/>
                <a:ea typeface="Verdana" pitchFamily="34" charset="0"/>
                <a:cs typeface="Verdana" pitchFamily="34" charset="0"/>
              </a:rPr>
              <a:t>2 Corinthians 4v17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‘The Helmet of Salvation’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0" y="1828800"/>
            <a:ext cx="9144000" cy="3657600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sz="3600" dirty="0">
                <a:latin typeface="Sitka Small" panose="02000505000000020004" pitchFamily="2" charset="0"/>
                <a:ea typeface="Verdana" pitchFamily="34" charset="0"/>
              </a:rPr>
              <a:t>So be truly glad. </a:t>
            </a:r>
            <a:r>
              <a:rPr lang="en-GB" sz="3600" i="1" dirty="0">
                <a:latin typeface="Sitka Small" panose="02000505000000020004" pitchFamily="2" charset="0"/>
                <a:ea typeface="Verdana" pitchFamily="34" charset="0"/>
              </a:rPr>
              <a:t>There is wonderful joy ahead</a:t>
            </a:r>
            <a:r>
              <a:rPr lang="en-GB" sz="3600" dirty="0">
                <a:latin typeface="Sitka Small" panose="02000505000000020004" pitchFamily="2" charset="0"/>
                <a:ea typeface="Verdana" pitchFamily="34" charset="0"/>
              </a:rPr>
              <a:t>, even though you must endure many trials for a little while.  These trials will show that your faith is genuine … </a:t>
            </a:r>
            <a:endParaRPr lang="en-GB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en-GB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376E6-9988-5834-DE1B-132B3425C39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5658" y="1981200"/>
            <a:ext cx="9144000" cy="289560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sz="3600" dirty="0">
                <a:latin typeface="Sitka Small" panose="02000505000000020004" pitchFamily="2" charset="0"/>
                <a:ea typeface="Verdana" pitchFamily="34" charset="0"/>
              </a:rPr>
              <a:t>… It is being tested as fire tests and purifies gold—though your faith is far more precious than mere gold. …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407943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7D67D-0748-5A1A-14FB-63026EBA9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9C67C-A72C-E2D1-9BC1-7F9E350D7AD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495800"/>
          </a:xfrm>
        </p:spPr>
        <p:txBody>
          <a:bodyPr/>
          <a:lstStyle/>
          <a:p>
            <a:pPr marL="0" indent="0">
              <a:lnSpc>
                <a:spcPct val="120000"/>
              </a:lnSpc>
              <a:buNone/>
            </a:pPr>
            <a:r>
              <a:rPr lang="en-GB" sz="3600" dirty="0">
                <a:latin typeface="Sitka Small" panose="02000505000000020004" pitchFamily="2" charset="0"/>
                <a:ea typeface="Verdana" pitchFamily="34" charset="0"/>
              </a:rPr>
              <a:t>… So when your faith remains strong through many trials, </a:t>
            </a:r>
            <a:r>
              <a:rPr lang="en-GB" sz="3600" i="1" dirty="0">
                <a:latin typeface="Sitka Small" panose="02000505000000020004" pitchFamily="2" charset="0"/>
                <a:ea typeface="Verdana" pitchFamily="34" charset="0"/>
              </a:rPr>
              <a:t>it will bring you much praise and glory and honour </a:t>
            </a:r>
            <a:r>
              <a:rPr lang="en-GB" sz="3600" dirty="0">
                <a:latin typeface="Sitka Small" panose="02000505000000020004" pitchFamily="2" charset="0"/>
                <a:ea typeface="Verdana" pitchFamily="34" charset="0"/>
              </a:rPr>
              <a:t>on the day when Jesus Christ is revealed to the whole world. </a:t>
            </a:r>
          </a:p>
          <a:p>
            <a:pPr marL="0" indent="0">
              <a:lnSpc>
                <a:spcPct val="120000"/>
              </a:lnSpc>
              <a:buNone/>
            </a:pPr>
            <a:endParaRPr lang="en-GB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GB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1 Peter 1:3-7.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04985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471</Words>
  <Application>Microsoft Office PowerPoint</Application>
  <PresentationFormat>On-screen Show (4:3)</PresentationFormat>
  <Paragraphs>45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Sitka Small</vt:lpstr>
      <vt:lpstr>Tw Cen MT</vt:lpstr>
      <vt:lpstr>Verdana</vt:lpstr>
      <vt:lpstr>Wingdings</vt:lpstr>
      <vt:lpstr>Wingdings 2</vt:lpstr>
      <vt:lpstr>Median</vt:lpstr>
      <vt:lpstr>‘The Armour of God’ [Pt5]</vt:lpstr>
      <vt:lpstr>PowerPoint Presentation</vt:lpstr>
      <vt:lpstr>‘The Helmet of Salvation’</vt:lpstr>
      <vt:lpstr>PowerPoint Presentation</vt:lpstr>
      <vt:lpstr>‘The Helmet of Salvation’</vt:lpstr>
      <vt:lpstr>‘The Helmet of Salvation’</vt:lpstr>
      <vt:lpstr>‘The Helmet of Salvation’</vt:lpstr>
      <vt:lpstr>PowerPoint Presentation</vt:lpstr>
      <vt:lpstr>PowerPoint Presentation</vt:lpstr>
      <vt:lpstr>‘The Helmet of Salvation’</vt:lpstr>
      <vt:lpstr>PowerPoint Presentation</vt:lpstr>
      <vt:lpstr>The sword of the Spirit – which is the word of God</vt:lpstr>
      <vt:lpstr>The sword of the Spirit – which is the word of God</vt:lpstr>
      <vt:lpstr>The sword of the Spirit – which is the word of God</vt:lpstr>
      <vt:lpstr>The sword of the Spirit – which is the word of God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‘The Mystery’</dc:title>
  <dc:creator>Church office</dc:creator>
  <cp:lastModifiedBy>Martin Aylett</cp:lastModifiedBy>
  <cp:revision>16</cp:revision>
  <dcterms:created xsi:type="dcterms:W3CDTF">2016-10-09T08:51:21Z</dcterms:created>
  <dcterms:modified xsi:type="dcterms:W3CDTF">2024-03-25T19:23:15Z</dcterms:modified>
</cp:coreProperties>
</file>